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4"/>
  </p:notesMasterIdLst>
  <p:sldIdLst>
    <p:sldId id="259" r:id="rId2"/>
    <p:sldId id="258" r:id="rId3"/>
    <p:sldId id="260" r:id="rId4"/>
    <p:sldId id="261" r:id="rId5"/>
    <p:sldId id="262" r:id="rId6"/>
    <p:sldId id="263" r:id="rId7"/>
    <p:sldId id="269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659"/>
  </p:normalViewPr>
  <p:slideViewPr>
    <p:cSldViewPr snapToGrid="0">
      <p:cViewPr varScale="1">
        <p:scale>
          <a:sx n="87" d="100"/>
          <a:sy n="87" d="100"/>
        </p:scale>
        <p:origin x="1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15C3C-69EC-4428-A84F-112E93057FA2}" type="datetimeFigureOut">
              <a:rPr lang="en-US" smtClean="0"/>
              <a:t>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9D41C-3310-4F5B-857A-C102B3FBD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04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9D41C-3310-4F5B-857A-C102B3FBDE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2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765983"/>
            <a:ext cx="12191980" cy="5326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87120"/>
            <a:ext cx="9440034" cy="2648381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Great Lakes Indian Fish and Wildlife Commission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910649"/>
            <a:ext cx="9440034" cy="1397951"/>
          </a:xfrm>
        </p:spPr>
        <p:txBody>
          <a:bodyPr>
            <a:normAutofit/>
          </a:bodyPr>
          <a:lstStyle/>
          <a:p>
            <a:r>
              <a:rPr lang="en-US" sz="2800" dirty="0"/>
              <a:t>GLIFWC </a:t>
            </a:r>
          </a:p>
          <a:p>
            <a:r>
              <a:rPr lang="en-US" sz="2800" dirty="0"/>
              <a:t>Presented by Hannah Arbuckle, Outreach Coordinator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95FC-1819-44B2-984A-593F2A843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en-US" sz="2900" b="0" i="0" u="none" strike="noStrike" dirty="0">
                <a:effectLst/>
              </a:rPr>
              <a:t>An organization dedicated to cultural and spiritual revitalization…</a:t>
            </a:r>
            <a:br>
              <a:rPr lang="en-US" sz="2900" dirty="0">
                <a:effectLst/>
              </a:rPr>
            </a:br>
            <a:endParaRPr lang="en-US" sz="2900" dirty="0"/>
          </a:p>
        </p:txBody>
      </p:sp>
      <p:pic>
        <p:nvPicPr>
          <p:cNvPr id="7" name="Picture 6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B26B9358-B536-44EB-813E-4FD78083E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47"/>
          <a:stretch/>
        </p:blipFill>
        <p:spPr>
          <a:xfrm>
            <a:off x="913795" y="2076450"/>
            <a:ext cx="4856841" cy="3622671"/>
          </a:xfrm>
          <a:prstGeom prst="rect">
            <a:avLst/>
          </a:prstGeom>
          <a:noFill/>
        </p:spPr>
      </p:pic>
      <p:pic>
        <p:nvPicPr>
          <p:cNvPr id="9" name="Picture 8" descr="A picture containing grass, outdoor, child, child&#10;&#10;Description automatically generated">
            <a:extLst>
              <a:ext uri="{FF2B5EF4-FFF2-40B4-BE49-F238E27FC236}">
                <a16:creationId xmlns:a16="http://schemas.microsoft.com/office/drawing/2014/main" id="{1DEE8669-31F5-4060-9605-16859F19E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47"/>
          <a:stretch/>
        </p:blipFill>
        <p:spPr>
          <a:xfrm>
            <a:off x="6410716" y="2076451"/>
            <a:ext cx="4856841" cy="3622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779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ECFF-0FDF-4FF1-B21F-61D05EDB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en-US" sz="2900" b="1" i="0" u="none" strike="noStrike">
                <a:effectLst/>
              </a:rPr>
              <a:t>Dedicated to the protection of all creation for future generations…</a:t>
            </a:r>
            <a:br>
              <a:rPr lang="en-US" sz="2900">
                <a:effectLst/>
              </a:rPr>
            </a:br>
            <a:endParaRPr lang="en-US" sz="2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7A6FA0-9F32-459B-B9D4-8996CD445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r="3" b="3"/>
          <a:stretch/>
        </p:blipFill>
        <p:spPr>
          <a:xfrm>
            <a:off x="913795" y="2076450"/>
            <a:ext cx="4856841" cy="3622671"/>
          </a:xfrm>
          <a:prstGeom prst="rect">
            <a:avLst/>
          </a:prstGeom>
          <a:noFill/>
        </p:spPr>
      </p:pic>
      <p:pic>
        <p:nvPicPr>
          <p:cNvPr id="5" name="Picture 4" descr="A picture containing grass, outdoor, basket&#10;&#10;Description automatically generated">
            <a:extLst>
              <a:ext uri="{FF2B5EF4-FFF2-40B4-BE49-F238E27FC236}">
                <a16:creationId xmlns:a16="http://schemas.microsoft.com/office/drawing/2014/main" id="{CA8C5D3D-3B77-4D37-A530-C20052A7B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6" r="-1" b="33140"/>
          <a:stretch/>
        </p:blipFill>
        <p:spPr>
          <a:xfrm>
            <a:off x="6410716" y="2076451"/>
            <a:ext cx="4856841" cy="3622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498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D0C3-5B7D-441A-924A-37C86356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 anchor="ctr">
            <a:normAutofit/>
          </a:bodyPr>
          <a:lstStyle/>
          <a:p>
            <a:r>
              <a:rPr lang="en-US" sz="3900" b="1" i="0" u="none" strike="noStrike" err="1">
                <a:effectLst/>
              </a:rPr>
              <a:t>Miigwech</a:t>
            </a:r>
            <a:r>
              <a:rPr lang="en-US" sz="3900" b="1" i="0" u="none" strike="noStrike">
                <a:effectLst/>
              </a:rPr>
              <a:t> to the ancestors that paved the way and reserved these rights…</a:t>
            </a:r>
            <a:endParaRPr lang="en-US" sz="3900"/>
          </a:p>
        </p:txBody>
      </p:sp>
      <p:pic>
        <p:nvPicPr>
          <p:cNvPr id="5" name="Picture 4" descr="Waves crashing on a beach&#10;&#10;Description automatically generated with medium confidence">
            <a:extLst>
              <a:ext uri="{FF2B5EF4-FFF2-40B4-BE49-F238E27FC236}">
                <a16:creationId xmlns:a16="http://schemas.microsoft.com/office/drawing/2014/main" id="{891CB84F-417C-4996-9716-0FDCFCB41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9" r="-2" b="32480"/>
          <a:stretch/>
        </p:blipFill>
        <p:spPr>
          <a:xfrm>
            <a:off x="913795" y="2076450"/>
            <a:ext cx="10353762" cy="3714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659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en-US" dirty="0"/>
              <a:t>What is GLIFWC?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0E638E-ED00-4FEE-81EE-88BB98AF9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Formed in 1984 GLIFWC represents 11 Ojibwe tribes in Minnesota, Wisconsin, Michigan.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These tribes reserved hunting, fishing, and gathering rights in the 1836, 1837, 1842, and 1854  Treaties with the United States government.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GLIFWC is charged with assisting tribes to implement their treaty rights.</a:t>
            </a:r>
          </a:p>
          <a:p>
            <a:pPr>
              <a:lnSpc>
                <a:spcPct val="100000"/>
              </a:lnSpc>
            </a:pPr>
            <a:endParaRPr lang="en-US" sz="2100" dirty="0"/>
          </a:p>
        </p:txBody>
      </p:sp>
      <p:pic>
        <p:nvPicPr>
          <p:cNvPr id="15" name="Picture 14" descr="Calendar&#10;&#10;Description automatically generated with low confidence">
            <a:extLst>
              <a:ext uri="{FF2B5EF4-FFF2-40B4-BE49-F238E27FC236}">
                <a16:creationId xmlns:a16="http://schemas.microsoft.com/office/drawing/2014/main" id="{2BB845E4-E208-43F0-BA2F-FAEA18FE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27800" y="2076450"/>
            <a:ext cx="3622672" cy="3622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908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78DE-8F05-4BED-B670-58BD43F80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889" y="111406"/>
            <a:ext cx="7394863" cy="1049867"/>
          </a:xfrm>
        </p:spPr>
        <p:txBody>
          <a:bodyPr/>
          <a:lstStyle/>
          <a:p>
            <a:r>
              <a:rPr lang="en-US" dirty="0"/>
              <a:t>GLIFWC member tribes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252C11-5E19-4E6F-9CE9-C2672CA72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648" y="622678"/>
            <a:ext cx="9440034" cy="1049867"/>
          </a:xfrm>
        </p:spPr>
        <p:txBody>
          <a:bodyPr>
            <a:normAutofit fontScale="25000" lnSpcReduction="20000"/>
          </a:bodyPr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Bay Mills (1836 Treaty)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Lac Courte Oreilles (1837 Treaty)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St. Croix (1837 Treaty)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Mille Lacs (1837 Treaty) 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Mole Lake (1837 Treaty)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Keweenaw Bay  (1842 Treaty)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Lac Vieux Desert (1842 Treaty)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Bad River (1842 Treaty)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Lac Du Flambeau (1842 Treaty)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Red Cliff (1842 Treaty)</a:t>
            </a:r>
          </a:p>
          <a:p>
            <a:pPr algn="just"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</a:rPr>
              <a:t>Fond Du Lac (1854 Treaty) </a:t>
            </a:r>
          </a:p>
          <a:p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F34372E-E840-4718-BB88-18E207F35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93" y="1409835"/>
            <a:ext cx="6170453" cy="48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95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32CF-3621-4A11-8FB1-83779A82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en-US" b="0" i="0" u="none" strike="noStrike">
                <a:effectLst/>
              </a:rPr>
              <a:t>GLIFWC &amp; LCO (Voigt) Decision</a:t>
            </a:r>
            <a:endParaRPr lang="en-US"/>
          </a:p>
        </p:txBody>
      </p:sp>
      <p:pic>
        <p:nvPicPr>
          <p:cNvPr id="5" name="Picture 4" descr="A person holding a person's hand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8F5F67D3-A7FE-4C1A-9169-8BA961D6E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213" b="3"/>
          <a:stretch/>
        </p:blipFill>
        <p:spPr>
          <a:xfrm>
            <a:off x="913795" y="2076450"/>
            <a:ext cx="4856841" cy="3622671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D25F190-19FA-41EB-8F0D-028BF979F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</a:rPr>
              <a:t>1983 Lac Courte Oreilles v. Lester B. Voigt decision affirms treaty rights.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</a:rPr>
              <a:t>Voigt Intertribal Task Force (VITF) formed in 1983 to implement treaty rights. 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</a:rPr>
              <a:t>VITF merges with Great Lakes Indian Fisheries Commission (1982) to form GLIFWC.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8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5F8B-D1B9-440A-B7D4-D04ACEE1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en-US" b="0" i="0" u="none" strike="noStrike">
                <a:effectLst/>
              </a:rPr>
              <a:t>GLIFWC Board of Commissioners 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4BC21-F06D-4BC9-9331-144DA679A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Board of Commissioners (BOC) decides GLIFWC policy.</a:t>
            </a:r>
            <a:endParaRPr lang="en-US" sz="2100" b="0" i="0" u="none" strike="noStrike">
              <a:effectLst/>
            </a:endParaRPr>
          </a:p>
          <a:p>
            <a:pPr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Board is comprised of tribal chairperson or designee from each member tribe. </a:t>
            </a:r>
            <a:endParaRPr lang="en-US" sz="2100" b="0" i="0" u="none" strike="noStrike">
              <a:effectLst/>
            </a:endParaRPr>
          </a:p>
          <a:p>
            <a:pPr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Voigt Intertribal Task Force and the Great Lakes Fisheries Committee advise the BOC. </a:t>
            </a:r>
            <a:br>
              <a:rPr lang="en-US" sz="2100" dirty="0"/>
            </a:br>
            <a:endParaRPr lang="en-US" sz="2100"/>
          </a:p>
        </p:txBody>
      </p:sp>
      <p:pic>
        <p:nvPicPr>
          <p:cNvPr id="5" name="Picture 4" descr="A group of people standing in a lin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435539A7-EBBB-45E3-8239-DFD89B0C4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/>
          <a:stretch/>
        </p:blipFill>
        <p:spPr>
          <a:xfrm>
            <a:off x="6410716" y="2076451"/>
            <a:ext cx="4856841" cy="3622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8176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1938-A2F0-472B-954D-52BE0B08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en-US" b="0" i="0" u="none" strike="noStrike" dirty="0">
                <a:effectLst/>
              </a:rPr>
              <a:t>What we do…</a:t>
            </a:r>
            <a:endParaRPr lang="en-US" dirty="0"/>
          </a:p>
        </p:txBody>
      </p:sp>
      <p:pic>
        <p:nvPicPr>
          <p:cNvPr id="9" name="Picture 8" descr="A picture containing water, outdoor, sky, boat&#10;&#10;Description automatically generated">
            <a:extLst>
              <a:ext uri="{FF2B5EF4-FFF2-40B4-BE49-F238E27FC236}">
                <a16:creationId xmlns:a16="http://schemas.microsoft.com/office/drawing/2014/main" id="{F8B94196-AADA-4B6F-8F67-EABDE494F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r="-3" b="-3"/>
          <a:stretch/>
        </p:blipFill>
        <p:spPr>
          <a:xfrm>
            <a:off x="913795" y="2076450"/>
            <a:ext cx="4856841" cy="3622671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1CF9A8A-B8F1-4EE8-9BA2-A277DD154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marL="3690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dirty="0">
                <a:effectLst/>
              </a:rPr>
              <a:t>GLIFWC in support of the exercise of treaty rights  provides: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Resource management expertise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Conservation enforcement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Legal and policy analysis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Public information services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effectLst/>
              </a:rPr>
              <a:t>Planning &amp; development </a:t>
            </a:r>
          </a:p>
          <a:p>
            <a:pPr>
              <a:lnSpc>
                <a:spcPct val="100000"/>
              </a:lnSpc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0890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A35973E-0F96-4315-82CD-81EE576A0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" r="-2" b="12409"/>
          <a:stretch/>
        </p:blipFill>
        <p:spPr>
          <a:xfrm>
            <a:off x="1080050" y="774012"/>
            <a:ext cx="10353762" cy="601786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8FDD3F-DA40-4728-8E38-969C39992C52}"/>
              </a:ext>
            </a:extLst>
          </p:cNvPr>
          <p:cNvSpPr txBox="1"/>
          <p:nvPr/>
        </p:nvSpPr>
        <p:spPr>
          <a:xfrm>
            <a:off x="162257" y="66125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Methods of thinking</a:t>
            </a:r>
          </a:p>
        </p:txBody>
      </p:sp>
    </p:spTree>
    <p:extLst>
      <p:ext uri="{BB962C8B-B14F-4D97-AF65-F5344CB8AC3E}">
        <p14:creationId xmlns:p14="http://schemas.microsoft.com/office/powerpoint/2010/main" val="360978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475AB-77E0-46E6-A8BD-BDF01B9A0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en-US" b="0" i="0" u="none" strike="noStrike">
                <a:effectLst/>
              </a:rPr>
              <a:t>Words to understand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4F0E1-26DD-4CF8-8177-4D3878070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Autofit/>
          </a:bodyPr>
          <a:lstStyle/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effectLst/>
              </a:rPr>
              <a:t>Treaty</a:t>
            </a:r>
            <a:r>
              <a:rPr lang="en-US" sz="2000" b="0" i="0" u="none" strike="noStrike" dirty="0">
                <a:effectLst/>
              </a:rPr>
              <a:t>-</a:t>
            </a:r>
            <a:r>
              <a:rPr lang="en-US" sz="1800" b="0" i="0" u="none" strike="noStrike" dirty="0">
                <a:effectLst/>
              </a:rPr>
              <a:t> Formal agreement between two or more sovereign entities (recognized as the supreme law of the land)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effectLst/>
              </a:rPr>
              <a:t>Sovereignty</a:t>
            </a:r>
            <a:r>
              <a:rPr lang="en-US" sz="1800" b="0" i="0" u="none" strike="noStrike" dirty="0">
                <a:effectLst/>
              </a:rPr>
              <a:t>- The right to self regulate or develop a self-governing system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effectLst/>
              </a:rPr>
              <a:t>Ceded territory- </a:t>
            </a:r>
            <a:r>
              <a:rPr lang="en-US" sz="1800" b="0" i="0" u="none" strike="noStrike" dirty="0">
                <a:effectLst/>
              </a:rPr>
              <a:t>The specific lands or territories given up in exchange for goods, money and reserved rights</a:t>
            </a:r>
          </a:p>
          <a:p>
            <a:pPr rtl="0" fontAlgn="base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effectLst/>
              </a:rPr>
              <a:t>Anishinaabe-</a:t>
            </a:r>
            <a:r>
              <a:rPr lang="en-US" sz="1800" b="0" i="0" u="none" strike="noStrike" dirty="0">
                <a:effectLst/>
              </a:rPr>
              <a:t> roughly translates to “Original man.” Refers to Ojibwe, Odawa bands of Indigenous people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53482E7-DD37-4046-B0C6-B2B9F4314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" r="-1" b="292"/>
          <a:stretch/>
        </p:blipFill>
        <p:spPr>
          <a:xfrm>
            <a:off x="6410716" y="2076451"/>
            <a:ext cx="4856841" cy="3622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82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ECF95-5717-4854-9647-BEE52346C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en-US" b="0" i="0" u="none" strike="noStrike" dirty="0">
                <a:effectLst/>
              </a:rPr>
              <a:t>More than a tribal DNR…</a:t>
            </a:r>
            <a:endParaRPr lang="en-US" dirty="0"/>
          </a:p>
        </p:txBody>
      </p:sp>
      <p:pic>
        <p:nvPicPr>
          <p:cNvPr id="7" name="Content Placeholder 6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482DFDF6-BB54-43E5-87C2-5736EC9C54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4"/>
          <a:stretch/>
        </p:blipFill>
        <p:spPr>
          <a:xfrm>
            <a:off x="913795" y="2076450"/>
            <a:ext cx="4856841" cy="3622671"/>
          </a:xfrm>
          <a:noFill/>
        </p:spPr>
      </p:pic>
      <p:pic>
        <p:nvPicPr>
          <p:cNvPr id="5" name="Picture 4" descr="A picture containing outdoor, water, sky, person&#10;&#10;Description automatically generated">
            <a:extLst>
              <a:ext uri="{FF2B5EF4-FFF2-40B4-BE49-F238E27FC236}">
                <a16:creationId xmlns:a16="http://schemas.microsoft.com/office/drawing/2014/main" id="{BE5AA23B-E2ED-40C4-B3C3-D4E0A9831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r="1" b="1"/>
          <a:stretch/>
        </p:blipFill>
        <p:spPr>
          <a:xfrm>
            <a:off x="6410716" y="2076451"/>
            <a:ext cx="4856841" cy="3622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05367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468</TotalTime>
  <Words>385</Words>
  <Application>Microsoft Macintosh PowerPoint</Application>
  <PresentationFormat>Widescreen</PresentationFormat>
  <Paragraphs>45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Goudy Old Style</vt:lpstr>
      <vt:lpstr>Wingdings 2</vt:lpstr>
      <vt:lpstr>SlateVTI</vt:lpstr>
      <vt:lpstr>Great Lakes Indian Fish and Wildlife Commission</vt:lpstr>
      <vt:lpstr>What is GLIFWC?</vt:lpstr>
      <vt:lpstr>GLIFWC member tribes</vt:lpstr>
      <vt:lpstr>GLIFWC &amp; LCO (Voigt) Decision</vt:lpstr>
      <vt:lpstr>GLIFWC Board of Commissioners </vt:lpstr>
      <vt:lpstr>What we do…</vt:lpstr>
      <vt:lpstr>PowerPoint Presentation</vt:lpstr>
      <vt:lpstr>Words to understand</vt:lpstr>
      <vt:lpstr>More than a tribal DNR…</vt:lpstr>
      <vt:lpstr>An organization dedicated to cultural and spiritual revitalization… </vt:lpstr>
      <vt:lpstr>Dedicated to the protection of all creation for future generations… </vt:lpstr>
      <vt:lpstr>Miigwech to the ancestors that paved the way and reserved these rights…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Lakes Indian Fish and Wildlife Commission</dc:title>
  <dc:creator>Hannah Arbuckle</dc:creator>
  <cp:lastModifiedBy>Jenny Van Sickle</cp:lastModifiedBy>
  <cp:revision>2</cp:revision>
  <dcterms:created xsi:type="dcterms:W3CDTF">2021-11-08T20:01:04Z</dcterms:created>
  <dcterms:modified xsi:type="dcterms:W3CDTF">2022-01-21T19:24:15Z</dcterms:modified>
</cp:coreProperties>
</file>