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2"/>
    <p:sldId id="257" r:id="rId3"/>
    <p:sldId id="258" r:id="rId4"/>
    <p:sldId id="299"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4480A4-473B-184B-B87A-302D00A362E9}" v="24" dt="2025-11-30T03:18:35.52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94567"/>
  </p:normalViewPr>
  <p:slideViewPr>
    <p:cSldViewPr>
      <p:cViewPr varScale="1">
        <p:scale>
          <a:sx n="103" d="100"/>
          <a:sy n="103" d="100"/>
        </p:scale>
        <p:origin x="800"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100FEB8-2540-CA42-A33A-782113B4E9B1}" type="datetimeFigureOut">
              <a:rPr lang="en-US" smtClean="0"/>
              <a:t>11/29/25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D373868-AB3E-B646-8FA6-0E42A57EDCC5}" type="slidenum">
              <a:rPr lang="en-US" smtClean="0"/>
              <a:t>‹#›</a:t>
            </a:fld>
            <a:endParaRPr lang="en-US"/>
          </a:p>
        </p:txBody>
      </p:sp>
    </p:spTree>
    <p:extLst>
      <p:ext uri="{BB962C8B-B14F-4D97-AF65-F5344CB8AC3E}">
        <p14:creationId xmlns:p14="http://schemas.microsoft.com/office/powerpoint/2010/main" val="1456219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Order a free treaty timeline poster: https://glifwc.org/education-outreach/</a:t>
            </a:r>
            <a:r>
              <a:rPr lang="en-US" dirty="0" err="1"/>
              <a:t>store?search</a:t>
            </a:r>
            <a:r>
              <a:rPr lang="en-US" dirty="0"/>
              <a:t>=</a:t>
            </a:r>
            <a:r>
              <a:rPr lang="en-US" dirty="0" err="1"/>
              <a:t>ogichidaa&amp;category</a:t>
            </a:r>
            <a:r>
              <a:rPr lang="en-US" dirty="0"/>
              <a:t>=All</a:t>
            </a:r>
          </a:p>
          <a:p>
            <a:endParaRPr lang="en-US" dirty="0"/>
          </a:p>
        </p:txBody>
      </p:sp>
      <p:sp>
        <p:nvSpPr>
          <p:cNvPr id="4" name="Slide Number Placeholder 3"/>
          <p:cNvSpPr>
            <a:spLocks noGrp="1"/>
          </p:cNvSpPr>
          <p:nvPr>
            <p:ph type="sldNum" sz="quarter" idx="5"/>
          </p:nvPr>
        </p:nvSpPr>
        <p:spPr/>
        <p:txBody>
          <a:bodyPr/>
          <a:lstStyle/>
          <a:p>
            <a:fld id="{6D373868-AB3E-B646-8FA6-0E42A57EDCC5}" type="slidenum">
              <a:rPr lang="en-US" smtClean="0"/>
              <a:t>2</a:t>
            </a:fld>
            <a:endParaRPr lang="en-US"/>
          </a:p>
        </p:txBody>
      </p:sp>
    </p:spTree>
    <p:extLst>
      <p:ext uri="{BB962C8B-B14F-4D97-AF65-F5344CB8AC3E}">
        <p14:creationId xmlns:p14="http://schemas.microsoft.com/office/powerpoint/2010/main" val="4276774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=zn-DM2SQW8M&amp;list=PLFXNmBtWd9iF2ppvNFJ5_WNRmiyFDK5Nu&amp;index=2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Arial"/>
                <a:cs typeface="Arial"/>
              </a:rPr>
              <a:t>ACT 31 passes in Wisconsin (1989)</a:t>
            </a:r>
            <a:endParaRPr lang="en-US" sz="1200"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6D373868-AB3E-B646-8FA6-0E42A57EDCC5}" type="slidenum">
              <a:rPr lang="en-US" smtClean="0"/>
              <a:t>37</a:t>
            </a:fld>
            <a:endParaRPr lang="en-US"/>
          </a:p>
        </p:txBody>
      </p:sp>
    </p:spTree>
    <p:extLst>
      <p:ext uri="{BB962C8B-B14F-4D97-AF65-F5344CB8AC3E}">
        <p14:creationId xmlns:p14="http://schemas.microsoft.com/office/powerpoint/2010/main" val="3655653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=yDC_-U7wW40&amp;list=PLFXNmBtWd9iF2ppvNFJ5_WNRmiyFDK5Nu&amp;index=8</a:t>
            </a:r>
          </a:p>
        </p:txBody>
      </p:sp>
      <p:sp>
        <p:nvSpPr>
          <p:cNvPr id="4" name="Slide Number Placeholder 3"/>
          <p:cNvSpPr>
            <a:spLocks noGrp="1"/>
          </p:cNvSpPr>
          <p:nvPr>
            <p:ph type="sldNum" sz="quarter" idx="5"/>
          </p:nvPr>
        </p:nvSpPr>
        <p:spPr/>
        <p:txBody>
          <a:bodyPr/>
          <a:lstStyle/>
          <a:p>
            <a:fld id="{6D373868-AB3E-B646-8FA6-0E42A57EDCC5}" type="slidenum">
              <a:rPr lang="en-US" smtClean="0"/>
              <a:t>41</a:t>
            </a:fld>
            <a:endParaRPr lang="en-US"/>
          </a:p>
        </p:txBody>
      </p:sp>
    </p:spTree>
    <p:extLst>
      <p:ext uri="{BB962C8B-B14F-4D97-AF65-F5344CB8AC3E}">
        <p14:creationId xmlns:p14="http://schemas.microsoft.com/office/powerpoint/2010/main" val="1861528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=VpcFiMx94Zk&amp;list=PLFXNmBtWd9iF2ppvNFJ5_WNRmiyFDK5Nu&amp;index=7</a:t>
            </a:r>
          </a:p>
        </p:txBody>
      </p:sp>
      <p:sp>
        <p:nvSpPr>
          <p:cNvPr id="4" name="Slide Number Placeholder 3"/>
          <p:cNvSpPr>
            <a:spLocks noGrp="1"/>
          </p:cNvSpPr>
          <p:nvPr>
            <p:ph type="sldNum" sz="quarter" idx="5"/>
          </p:nvPr>
        </p:nvSpPr>
        <p:spPr/>
        <p:txBody>
          <a:bodyPr/>
          <a:lstStyle/>
          <a:p>
            <a:fld id="{6D373868-AB3E-B646-8FA6-0E42A57EDCC5}" type="slidenum">
              <a:rPr lang="en-US" smtClean="0"/>
              <a:t>43</a:t>
            </a:fld>
            <a:endParaRPr lang="en-US"/>
          </a:p>
        </p:txBody>
      </p:sp>
    </p:spTree>
    <p:extLst>
      <p:ext uri="{BB962C8B-B14F-4D97-AF65-F5344CB8AC3E}">
        <p14:creationId xmlns:p14="http://schemas.microsoft.com/office/powerpoint/2010/main" val="88843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73868-AB3E-B646-8FA6-0E42A57EDCC5}" type="slidenum">
              <a:rPr lang="en-US" smtClean="0"/>
              <a:t>3</a:t>
            </a:fld>
            <a:endParaRPr lang="en-US"/>
          </a:p>
        </p:txBody>
      </p:sp>
    </p:spTree>
    <p:extLst>
      <p:ext uri="{BB962C8B-B14F-4D97-AF65-F5344CB8AC3E}">
        <p14:creationId xmlns:p14="http://schemas.microsoft.com/office/powerpoint/2010/main" val="444275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=JLig6Pv1b7Y&amp;list=PLFXNmBtWd9iF2ppvNFJ5_WNRmiyFDK5Nu&amp;index=6</a:t>
            </a:r>
          </a:p>
        </p:txBody>
      </p:sp>
      <p:sp>
        <p:nvSpPr>
          <p:cNvPr id="4" name="Slide Number Placeholder 3"/>
          <p:cNvSpPr>
            <a:spLocks noGrp="1"/>
          </p:cNvSpPr>
          <p:nvPr>
            <p:ph type="sldNum" sz="quarter" idx="5"/>
          </p:nvPr>
        </p:nvSpPr>
        <p:spPr/>
        <p:txBody>
          <a:bodyPr/>
          <a:lstStyle/>
          <a:p>
            <a:fld id="{6D373868-AB3E-B646-8FA6-0E42A57EDCC5}" type="slidenum">
              <a:rPr lang="en-US" smtClean="0"/>
              <a:t>13</a:t>
            </a:fld>
            <a:endParaRPr lang="en-US"/>
          </a:p>
        </p:txBody>
      </p:sp>
    </p:spTree>
    <p:extLst>
      <p:ext uri="{BB962C8B-B14F-4D97-AF65-F5344CB8AC3E}">
        <p14:creationId xmlns:p14="http://schemas.microsoft.com/office/powerpoint/2010/main" val="3528166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=q5TmLyWyFM0&amp;list=PLFXNmBtWd9iF2ppvNFJ5_WNRmiyFDK5Nu&amp;index=3</a:t>
            </a:r>
          </a:p>
          <a:p>
            <a:endParaRPr lang="en-US" dirty="0"/>
          </a:p>
        </p:txBody>
      </p:sp>
      <p:sp>
        <p:nvSpPr>
          <p:cNvPr id="4" name="Slide Number Placeholder 3"/>
          <p:cNvSpPr>
            <a:spLocks noGrp="1"/>
          </p:cNvSpPr>
          <p:nvPr>
            <p:ph type="sldNum" sz="quarter" idx="5"/>
          </p:nvPr>
        </p:nvSpPr>
        <p:spPr/>
        <p:txBody>
          <a:bodyPr/>
          <a:lstStyle/>
          <a:p>
            <a:fld id="{6D373868-AB3E-B646-8FA6-0E42A57EDCC5}" type="slidenum">
              <a:rPr lang="en-US" smtClean="0"/>
              <a:t>25</a:t>
            </a:fld>
            <a:endParaRPr lang="en-US"/>
          </a:p>
        </p:txBody>
      </p:sp>
    </p:spTree>
    <p:extLst>
      <p:ext uri="{BB962C8B-B14F-4D97-AF65-F5344CB8AC3E}">
        <p14:creationId xmlns:p14="http://schemas.microsoft.com/office/powerpoint/2010/main" val="1199788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=ZmcdaUtLU1E&amp;list=PLFXNmBtWd9iF2ppvNFJ5_WNRmiyFDK5Nu&amp;index=4</a:t>
            </a:r>
          </a:p>
        </p:txBody>
      </p:sp>
      <p:sp>
        <p:nvSpPr>
          <p:cNvPr id="4" name="Slide Number Placeholder 3"/>
          <p:cNvSpPr>
            <a:spLocks noGrp="1"/>
          </p:cNvSpPr>
          <p:nvPr>
            <p:ph type="sldNum" sz="quarter" idx="5"/>
          </p:nvPr>
        </p:nvSpPr>
        <p:spPr/>
        <p:txBody>
          <a:bodyPr/>
          <a:lstStyle/>
          <a:p>
            <a:fld id="{6D373868-AB3E-B646-8FA6-0E42A57EDCC5}" type="slidenum">
              <a:rPr lang="en-US" smtClean="0"/>
              <a:t>26</a:t>
            </a:fld>
            <a:endParaRPr lang="en-US"/>
          </a:p>
        </p:txBody>
      </p:sp>
    </p:spTree>
    <p:extLst>
      <p:ext uri="{BB962C8B-B14F-4D97-AF65-F5344CB8AC3E}">
        <p14:creationId xmlns:p14="http://schemas.microsoft.com/office/powerpoint/2010/main" val="1872687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a:t>
            </a:r>
            <a:r>
              <a:rPr lang="en-US" dirty="0" err="1"/>
              <a:t>VBIzPnETBkQ&amp;list</a:t>
            </a:r>
            <a:r>
              <a:rPr lang="en-US" dirty="0"/>
              <a:t>=PLFXNmBtWd9iF2ppvNFJ5_WNRmiyFDK5Nu&amp;index=5</a:t>
            </a:r>
          </a:p>
        </p:txBody>
      </p:sp>
      <p:sp>
        <p:nvSpPr>
          <p:cNvPr id="4" name="Slide Number Placeholder 3"/>
          <p:cNvSpPr>
            <a:spLocks noGrp="1"/>
          </p:cNvSpPr>
          <p:nvPr>
            <p:ph type="sldNum" sz="quarter" idx="5"/>
          </p:nvPr>
        </p:nvSpPr>
        <p:spPr/>
        <p:txBody>
          <a:bodyPr/>
          <a:lstStyle/>
          <a:p>
            <a:fld id="{6D373868-AB3E-B646-8FA6-0E42A57EDCC5}" type="slidenum">
              <a:rPr lang="en-US" smtClean="0"/>
              <a:t>27</a:t>
            </a:fld>
            <a:endParaRPr lang="en-US"/>
          </a:p>
        </p:txBody>
      </p:sp>
    </p:spTree>
    <p:extLst>
      <p:ext uri="{BB962C8B-B14F-4D97-AF65-F5344CB8AC3E}">
        <p14:creationId xmlns:p14="http://schemas.microsoft.com/office/powerpoint/2010/main" val="64687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=KSpEGhWR44Q&amp;list=PLFXNmBtWd9iF2ppvNFJ5_WNRmiyFDK5Nu&amp;index=1</a:t>
            </a:r>
          </a:p>
        </p:txBody>
      </p:sp>
      <p:sp>
        <p:nvSpPr>
          <p:cNvPr id="4" name="Slide Number Placeholder 3"/>
          <p:cNvSpPr>
            <a:spLocks noGrp="1"/>
          </p:cNvSpPr>
          <p:nvPr>
            <p:ph type="sldNum" sz="quarter" idx="5"/>
          </p:nvPr>
        </p:nvSpPr>
        <p:spPr/>
        <p:txBody>
          <a:bodyPr/>
          <a:lstStyle/>
          <a:p>
            <a:fld id="{6D373868-AB3E-B646-8FA6-0E42A57EDCC5}" type="slidenum">
              <a:rPr lang="en-US" smtClean="0"/>
              <a:t>28</a:t>
            </a:fld>
            <a:endParaRPr lang="en-US"/>
          </a:p>
        </p:txBody>
      </p:sp>
    </p:spTree>
    <p:extLst>
      <p:ext uri="{BB962C8B-B14F-4D97-AF65-F5344CB8AC3E}">
        <p14:creationId xmlns:p14="http://schemas.microsoft.com/office/powerpoint/2010/main" val="2710566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ICWA passes 1978</a:t>
            </a:r>
          </a:p>
        </p:txBody>
      </p:sp>
      <p:sp>
        <p:nvSpPr>
          <p:cNvPr id="4" name="Slide Number Placeholder 3"/>
          <p:cNvSpPr>
            <a:spLocks noGrp="1"/>
          </p:cNvSpPr>
          <p:nvPr>
            <p:ph type="sldNum" sz="quarter" idx="5"/>
          </p:nvPr>
        </p:nvSpPr>
        <p:spPr/>
        <p:txBody>
          <a:bodyPr/>
          <a:lstStyle/>
          <a:p>
            <a:fld id="{6D373868-AB3E-B646-8FA6-0E42A57EDCC5}" type="slidenum">
              <a:rPr lang="en-US" smtClean="0"/>
              <a:t>29</a:t>
            </a:fld>
            <a:endParaRPr lang="en-US"/>
          </a:p>
        </p:txBody>
      </p:sp>
    </p:spTree>
    <p:extLst>
      <p:ext uri="{BB962C8B-B14F-4D97-AF65-F5344CB8AC3E}">
        <p14:creationId xmlns:p14="http://schemas.microsoft.com/office/powerpoint/2010/main" val="1221414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CORA?</a:t>
            </a:r>
          </a:p>
        </p:txBody>
      </p:sp>
      <p:sp>
        <p:nvSpPr>
          <p:cNvPr id="4" name="Slide Number Placeholder 3"/>
          <p:cNvSpPr>
            <a:spLocks noGrp="1"/>
          </p:cNvSpPr>
          <p:nvPr>
            <p:ph type="sldNum" sz="quarter" idx="5"/>
          </p:nvPr>
        </p:nvSpPr>
        <p:spPr/>
        <p:txBody>
          <a:bodyPr/>
          <a:lstStyle/>
          <a:p>
            <a:fld id="{6D373868-AB3E-B646-8FA6-0E42A57EDCC5}" type="slidenum">
              <a:rPr lang="en-US" smtClean="0"/>
              <a:t>30</a:t>
            </a:fld>
            <a:endParaRPr lang="en-US"/>
          </a:p>
        </p:txBody>
      </p:sp>
    </p:spTree>
    <p:extLst>
      <p:ext uri="{BB962C8B-B14F-4D97-AF65-F5344CB8AC3E}">
        <p14:creationId xmlns:p14="http://schemas.microsoft.com/office/powerpoint/2010/main" val="1658471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8527" y="1484630"/>
            <a:ext cx="10354945" cy="5130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5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7998"/>
          </a:xfrm>
          <a:prstGeom prst="rect">
            <a:avLst/>
          </a:prstGeom>
        </p:spPr>
      </p:pic>
      <p:sp>
        <p:nvSpPr>
          <p:cNvPr id="2" name="Holder 2"/>
          <p:cNvSpPr>
            <a:spLocks noGrp="1"/>
          </p:cNvSpPr>
          <p:nvPr>
            <p:ph type="title"/>
          </p:nvPr>
        </p:nvSpPr>
        <p:spPr>
          <a:xfrm>
            <a:off x="1076007" y="1012063"/>
            <a:ext cx="10039985" cy="2311400"/>
          </a:xfrm>
          <a:prstGeom prst="rect">
            <a:avLst/>
          </a:prstGeom>
        </p:spPr>
        <p:txBody>
          <a:bodyPr wrap="square" lIns="0" tIns="0" rIns="0" bIns="0">
            <a:spAutoFit/>
          </a:bodyPr>
          <a:lstStyle>
            <a:lvl1pPr>
              <a:defRPr sz="3200" b="0" i="0">
                <a:solidFill>
                  <a:schemeClr val="bg1"/>
                </a:solidFill>
                <a:latin typeface="Arial"/>
                <a:cs typeface="Arial"/>
              </a:defRPr>
            </a:lvl1pPr>
          </a:lstStyle>
          <a:p>
            <a:endParaRPr/>
          </a:p>
        </p:txBody>
      </p:sp>
      <p:sp>
        <p:nvSpPr>
          <p:cNvPr id="3" name="Holder 3"/>
          <p:cNvSpPr>
            <a:spLocks noGrp="1"/>
          </p:cNvSpPr>
          <p:nvPr>
            <p:ph type="body" idx="1"/>
          </p:nvPr>
        </p:nvSpPr>
        <p:spPr>
          <a:xfrm>
            <a:off x="992822" y="3044988"/>
            <a:ext cx="10206355" cy="2312035"/>
          </a:xfrm>
          <a:prstGeom prst="rect">
            <a:avLst/>
          </a:prstGeom>
        </p:spPr>
        <p:txBody>
          <a:bodyPr wrap="square" lIns="0" tIns="0" rIns="0" bIns="0">
            <a:spAutoFit/>
          </a:bodyPr>
          <a:lstStyle>
            <a:lvl1pPr>
              <a:defRPr sz="2500" b="0" i="0">
                <a:solidFill>
                  <a:schemeClr val="bg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11/29/25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hyperlink" Target="https://www.youtube.com/watch?v=JLig6Pv1b7Y&amp;list=PLFXNmBtWd9iF2ppvNFJ5_WNRmiyFDK5Nu&amp;index=6"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hyperlink" Target="https://www.youtube.com/watch?v=q5TmLyWyFM0&amp;list=PLFXNmBtWd9iF2ppvNFJ5_WNRmiyFDK5Nu&amp;index=3"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ZmcdaUtLU1E&amp;list=PLFXNmBtWd9iF2ppvNFJ5_WNRmiyFDK5Nu&amp;index=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6.jp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hyperlink" Target="https://www.youtube.com/watch?v=VBIzPnETBkQ&amp;list=PLFXNmBtWd9iF2ppvNFJ5_WNRmiyFDK5Nu&amp;index=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hyperlink" Target="https://www.youtube.com/watch?v=KSpEGhWR44Q&amp;list=PLFXNmBtWd9iF2ppvNFJ5_WNRmiyFDK5Nu&amp;index=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s://glifwc.org/education-outreach/store?search=ogichidaa&amp;category=All" TargetMode="External"/><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hyperlink" Target="https://www.instagram.com/glifw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maps.app.goo.gl/HTmurwNJgaY4B8xe8" TargetMode="Externa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hyperlink" Target="https://www.facebook.com/GLIFWC" TargetMode="External"/><Relationship Id="rId4" Type="http://schemas.openxmlformats.org/officeDocument/2006/relationships/hyperlink" Target="https://glifwc.org/" TargetMode="External"/><Relationship Id="rId9" Type="http://schemas.openxmlformats.org/officeDocument/2006/relationships/image" Target="../media/image7.png"/><Relationship Id="rId14" Type="http://schemas.openxmlformats.org/officeDocument/2006/relationships/hyperlink" Target="https://www.youtube.com/watch?v=KSpEGhWR44Q&amp;list=PLFXNmBtWd9iF2ppvNFJ5_WNRmiyFDK5N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hyperlink" Target="https://www.youtube.com/watch?v=zn-DM2SQW8M&amp;list=PLFXNmBtWd9iF2ppvNFJ5_WNRmiyFDK5Nu&amp;index=2"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hyperlink" Target="https://www.youtube.com/watch?v=yDC_-U7wW40&amp;list=PLFXNmBtWd9iF2ppvNFJ5_WNRmiyFDK5Nu&amp;index=8"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hyperlink" Target="https://www.youtube.com/watch?v=VpcFiMx94Zk&amp;list=PLFXNmBtWd9iF2ppvNFJ5_WNRmiyFDK5Nu&amp;index=7"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8" cy="6858000"/>
          </a:xfrm>
          <a:prstGeom prst="rect">
            <a:avLst/>
          </a:prstGeom>
        </p:spPr>
      </p:pic>
      <p:sp>
        <p:nvSpPr>
          <p:cNvPr id="3" name="object 3"/>
          <p:cNvSpPr txBox="1"/>
          <p:nvPr/>
        </p:nvSpPr>
        <p:spPr>
          <a:xfrm>
            <a:off x="5029200" y="2209800"/>
            <a:ext cx="7001509" cy="2816156"/>
          </a:xfrm>
          <a:prstGeom prst="rect">
            <a:avLst/>
          </a:prstGeom>
        </p:spPr>
        <p:txBody>
          <a:bodyPr vert="horz" wrap="square" lIns="0" tIns="12700" rIns="0" bIns="0" rtlCol="0">
            <a:spAutoFit/>
          </a:bodyPr>
          <a:lstStyle/>
          <a:p>
            <a:pPr marL="1270" algn="ctr">
              <a:lnSpc>
                <a:spcPts val="2785"/>
              </a:lnSpc>
              <a:spcBef>
                <a:spcPts val="100"/>
              </a:spcBef>
            </a:pPr>
            <a:r>
              <a:rPr sz="2800" dirty="0">
                <a:solidFill>
                  <a:srgbClr val="FDC306"/>
                </a:solidFill>
                <a:latin typeface="Tico" pitchFamily="2" charset="77"/>
                <a:cs typeface="Arial"/>
              </a:rPr>
              <a:t>TIMELINE OF ANISHINAABE</a:t>
            </a:r>
            <a:endParaRPr sz="2800" dirty="0">
              <a:latin typeface="Tico" pitchFamily="2" charset="77"/>
              <a:cs typeface="Arial"/>
            </a:endParaRPr>
          </a:p>
          <a:p>
            <a:pPr algn="ctr">
              <a:lnSpc>
                <a:spcPts val="7825"/>
              </a:lnSpc>
            </a:pPr>
            <a:r>
              <a:rPr sz="7000" dirty="0">
                <a:solidFill>
                  <a:srgbClr val="FFFFFF"/>
                </a:solidFill>
                <a:latin typeface="Tico" pitchFamily="2" charset="77"/>
                <a:cs typeface="Palatino"/>
              </a:rPr>
              <a:t>TREATY RIGHTS</a:t>
            </a:r>
            <a:endParaRPr sz="7000" dirty="0">
              <a:latin typeface="Tico" pitchFamily="2" charset="77"/>
              <a:cs typeface="Palatino"/>
            </a:endParaRPr>
          </a:p>
          <a:p>
            <a:pPr algn="ctr">
              <a:lnSpc>
                <a:spcPct val="100000"/>
              </a:lnSpc>
              <a:spcBef>
                <a:spcPts val="75"/>
              </a:spcBef>
            </a:pPr>
            <a:r>
              <a:rPr sz="2800" dirty="0">
                <a:solidFill>
                  <a:srgbClr val="FDC306"/>
                </a:solidFill>
                <a:latin typeface="Tico" pitchFamily="2" charset="77"/>
                <a:cs typeface="Arial"/>
              </a:rPr>
              <a:t>IN THE NORTHERN GREAT LAKES</a:t>
            </a:r>
            <a:endParaRPr sz="2800" dirty="0">
              <a:latin typeface="Tico" pitchFamily="2" charset="77"/>
              <a:cs typeface="Arial"/>
            </a:endParaRPr>
          </a:p>
        </p:txBody>
      </p:sp>
      <p:pic>
        <p:nvPicPr>
          <p:cNvPr id="4" name="object 4"/>
          <p:cNvPicPr/>
          <p:nvPr/>
        </p:nvPicPr>
        <p:blipFill>
          <a:blip r:embed="rId3" cstate="print"/>
          <a:stretch>
            <a:fillRect/>
          </a:stretch>
        </p:blipFill>
        <p:spPr>
          <a:xfrm>
            <a:off x="157734" y="5644133"/>
            <a:ext cx="1070609" cy="10706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61852" y="1011875"/>
            <a:ext cx="5885180" cy="3951723"/>
          </a:xfrm>
          <a:prstGeom prst="rect">
            <a:avLst/>
          </a:prstGeom>
        </p:spPr>
        <p:txBody>
          <a:bodyPr vert="horz" wrap="square" lIns="0" tIns="12065" rIns="0" bIns="0" rtlCol="0">
            <a:spAutoFit/>
          </a:bodyPr>
          <a:lstStyle/>
          <a:p>
            <a:pPr marL="12700" marR="5080">
              <a:lnSpc>
                <a:spcPct val="100000"/>
              </a:lnSpc>
              <a:spcBef>
                <a:spcPts val="95"/>
              </a:spcBef>
            </a:pPr>
            <a:r>
              <a:rPr sz="3200" dirty="0">
                <a:solidFill>
                  <a:srgbClr val="FFFFFF"/>
                </a:solidFill>
                <a:latin typeface="Arial"/>
                <a:cs typeface="Arial"/>
              </a:rPr>
              <a:t>Signed at St. Peters, the first of  several cession treaties which  sold large tracts of land in  north central and eastern  Minnesota and northwestern  Wisconsin. Chippewa  retained their right to “hunt,  fish, and gather” in “ceded”  territories.</a:t>
            </a:r>
            <a:endParaRPr sz="3200" dirty="0">
              <a:latin typeface="Arial"/>
              <a:cs typeface="Arial"/>
            </a:endParaRPr>
          </a:p>
        </p:txBody>
      </p:sp>
      <p:sp>
        <p:nvSpPr>
          <p:cNvPr id="3" name="object 3"/>
          <p:cNvSpPr txBox="1">
            <a:spLocks noGrp="1"/>
          </p:cNvSpPr>
          <p:nvPr>
            <p:ph type="title"/>
          </p:nvPr>
        </p:nvSpPr>
        <p:spPr>
          <a:xfrm>
            <a:off x="918526" y="1306047"/>
            <a:ext cx="3424873" cy="1348061"/>
          </a:xfrm>
          <a:prstGeom prst="rect">
            <a:avLst/>
          </a:prstGeom>
        </p:spPr>
        <p:txBody>
          <a:bodyPr vert="horz" wrap="square" lIns="0" tIns="191135" rIns="0" bIns="0" rtlCol="0">
            <a:spAutoFit/>
          </a:bodyPr>
          <a:lstStyle/>
          <a:p>
            <a:pPr marL="12700">
              <a:lnSpc>
                <a:spcPct val="100000"/>
              </a:lnSpc>
              <a:spcBef>
                <a:spcPts val="1505"/>
              </a:spcBef>
            </a:pPr>
            <a:r>
              <a:rPr dirty="0">
                <a:solidFill>
                  <a:srgbClr val="FDC306"/>
                </a:solidFill>
                <a:latin typeface="Tico" pitchFamily="2" charset="77"/>
                <a:cs typeface="Palatino"/>
              </a:rPr>
              <a:t>1837</a:t>
            </a:r>
          </a:p>
          <a:p>
            <a:pPr marL="12700" marR="5080">
              <a:lnSpc>
                <a:spcPts val="2730"/>
              </a:lnSpc>
            </a:pPr>
            <a:r>
              <a:rPr sz="1600" dirty="0">
                <a:latin typeface="Tico" pitchFamily="2" charset="77"/>
              </a:rPr>
              <a:t>MICHIGAN STATEHOOD  TREATY WITH CHIPPEWA</a:t>
            </a:r>
          </a:p>
        </p:txBody>
      </p:sp>
      <p:pic>
        <p:nvPicPr>
          <p:cNvPr id="4" name="object 4">
            <a:extLst>
              <a:ext uri="{FF2B5EF4-FFF2-40B4-BE49-F238E27FC236}">
                <a16:creationId xmlns:a16="http://schemas.microsoft.com/office/drawing/2014/main" id="{BF53200E-35B1-3BDD-21DD-C3C6374A54DA}"/>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527" y="1484630"/>
            <a:ext cx="1748473" cy="504625"/>
          </a:xfrm>
          <a:prstGeom prst="rect">
            <a:avLst/>
          </a:prstGeom>
        </p:spPr>
        <p:txBody>
          <a:bodyPr vert="horz" wrap="square" lIns="0" tIns="12065" rIns="0" bIns="0" rtlCol="0">
            <a:spAutoFit/>
          </a:bodyPr>
          <a:lstStyle/>
          <a:p>
            <a:pPr marL="12700">
              <a:lnSpc>
                <a:spcPct val="100000"/>
              </a:lnSpc>
              <a:spcBef>
                <a:spcPts val="95"/>
              </a:spcBef>
            </a:pPr>
            <a:r>
              <a:rPr dirty="0">
                <a:solidFill>
                  <a:srgbClr val="FDC306"/>
                </a:solidFill>
                <a:latin typeface="Tico" pitchFamily="2" charset="77"/>
                <a:cs typeface="Palatino"/>
              </a:rPr>
              <a:t>1842</a:t>
            </a:r>
          </a:p>
        </p:txBody>
      </p:sp>
      <p:sp>
        <p:nvSpPr>
          <p:cNvPr id="3" name="object 3"/>
          <p:cNvSpPr txBox="1"/>
          <p:nvPr/>
        </p:nvSpPr>
        <p:spPr>
          <a:xfrm>
            <a:off x="5333820" y="1323295"/>
            <a:ext cx="5949950" cy="4211409"/>
          </a:xfrm>
          <a:prstGeom prst="rect">
            <a:avLst/>
          </a:prstGeom>
        </p:spPr>
        <p:txBody>
          <a:bodyPr vert="horz" wrap="square" lIns="0" tIns="55880" rIns="0" bIns="0" rtlCol="0">
            <a:spAutoFit/>
          </a:bodyPr>
          <a:lstStyle/>
          <a:p>
            <a:pPr marL="12700" marR="5080">
              <a:lnSpc>
                <a:spcPts val="2700"/>
              </a:lnSpc>
              <a:spcBef>
                <a:spcPts val="440"/>
              </a:spcBef>
            </a:pPr>
            <a:r>
              <a:rPr sz="2500" dirty="0">
                <a:solidFill>
                  <a:srgbClr val="FFFFFF"/>
                </a:solidFill>
                <a:latin typeface="Arial"/>
                <a:cs typeface="Arial"/>
              </a:rPr>
              <a:t>This treaty ceded further lands in  northern Wisconsin and in the copper  and iron rich western part of  Michigan’s Upper Peninsula. With  terms comparable to those in the 1837  Treaty, the tribes received payments  to traders and half-bloods as well as a  25-year annuity schedule, to be  divided between the Mississippi and  Lake Superior Chippewa. The  Chippewa leaders specifically  retained the right to hunt and fish on  Ceded Territory</a:t>
            </a:r>
            <a:r>
              <a:rPr lang="en-US" sz="2500" dirty="0">
                <a:solidFill>
                  <a:srgbClr val="FFFFFF"/>
                </a:solidFill>
                <a:latin typeface="Arial"/>
                <a:cs typeface="Arial"/>
              </a:rPr>
              <a:t>.</a:t>
            </a:r>
            <a:endParaRPr sz="2500" dirty="0">
              <a:latin typeface="Arial"/>
              <a:cs typeface="Arial"/>
            </a:endParaRPr>
          </a:p>
        </p:txBody>
      </p:sp>
      <p:sp>
        <p:nvSpPr>
          <p:cNvPr id="4" name="object 4"/>
          <p:cNvSpPr txBox="1"/>
          <p:nvPr/>
        </p:nvSpPr>
        <p:spPr>
          <a:xfrm>
            <a:off x="918527" y="2061463"/>
            <a:ext cx="3510915" cy="489584"/>
          </a:xfrm>
          <a:prstGeom prst="rect">
            <a:avLst/>
          </a:prstGeom>
        </p:spPr>
        <p:txBody>
          <a:bodyPr vert="horz" wrap="square" lIns="0" tIns="40005" rIns="0" bIns="0" rtlCol="0">
            <a:spAutoFit/>
          </a:bodyPr>
          <a:lstStyle/>
          <a:p>
            <a:pPr marL="12700" marR="5080">
              <a:lnSpc>
                <a:spcPts val="1730"/>
              </a:lnSpc>
              <a:spcBef>
                <a:spcPts val="315"/>
              </a:spcBef>
            </a:pPr>
            <a:r>
              <a:rPr sz="1600" dirty="0">
                <a:solidFill>
                  <a:srgbClr val="FFFFFF"/>
                </a:solidFill>
                <a:latin typeface="Tico" pitchFamily="2" charset="77"/>
                <a:cs typeface="Arial"/>
              </a:rPr>
              <a:t>TREATY WITH THE CHIPPEWA SIGNED  AT LAPOINTE</a:t>
            </a:r>
            <a:endParaRPr sz="1600" dirty="0">
              <a:latin typeface="Tico" pitchFamily="2" charset="77"/>
              <a:cs typeface="Arial"/>
            </a:endParaRPr>
          </a:p>
        </p:txBody>
      </p:sp>
      <p:pic>
        <p:nvPicPr>
          <p:cNvPr id="5" name="object 4">
            <a:extLst>
              <a:ext uri="{FF2B5EF4-FFF2-40B4-BE49-F238E27FC236}">
                <a16:creationId xmlns:a16="http://schemas.microsoft.com/office/drawing/2014/main" id="{7F67F59B-ACA2-6FF5-E847-D909513AC3C9}"/>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527" y="1306047"/>
            <a:ext cx="2392680" cy="1267655"/>
          </a:xfrm>
          <a:prstGeom prst="rect">
            <a:avLst/>
          </a:prstGeom>
        </p:spPr>
        <p:txBody>
          <a:bodyPr vert="horz" wrap="square" lIns="0" tIns="191135" rIns="0" bIns="0" rtlCol="0">
            <a:spAutoFit/>
          </a:bodyPr>
          <a:lstStyle/>
          <a:p>
            <a:pPr marL="12700">
              <a:lnSpc>
                <a:spcPct val="100000"/>
              </a:lnSpc>
              <a:spcBef>
                <a:spcPts val="1505"/>
              </a:spcBef>
            </a:pPr>
            <a:r>
              <a:rPr dirty="0">
                <a:solidFill>
                  <a:srgbClr val="FDC306"/>
                </a:solidFill>
                <a:latin typeface="Tico" pitchFamily="2" charset="77"/>
                <a:cs typeface="Palatino"/>
              </a:rPr>
              <a:t>1848</a:t>
            </a:r>
          </a:p>
          <a:p>
            <a:pPr marL="12700">
              <a:lnSpc>
                <a:spcPct val="100000"/>
              </a:lnSpc>
              <a:spcBef>
                <a:spcPts val="705"/>
              </a:spcBef>
            </a:pPr>
            <a:r>
              <a:rPr sz="1600" dirty="0">
                <a:latin typeface="Tico" pitchFamily="2" charset="77"/>
              </a:rPr>
              <a:t>WISCONSIN STATEHOOD</a:t>
            </a:r>
          </a:p>
        </p:txBody>
      </p:sp>
      <p:pic>
        <p:nvPicPr>
          <p:cNvPr id="3" name="object 4">
            <a:extLst>
              <a:ext uri="{FF2B5EF4-FFF2-40B4-BE49-F238E27FC236}">
                <a16:creationId xmlns:a16="http://schemas.microsoft.com/office/drawing/2014/main" id="{D1D2FAF4-95F4-8FEE-8BA0-190DF53D360F}"/>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15000" y="870421"/>
            <a:ext cx="5826760" cy="4597400"/>
          </a:xfrm>
          <a:prstGeom prst="rect">
            <a:avLst/>
          </a:prstGeom>
        </p:spPr>
        <p:txBody>
          <a:bodyPr vert="horz" wrap="square" lIns="0" tIns="12700" rIns="0" bIns="0" rtlCol="0">
            <a:spAutoFit/>
          </a:bodyPr>
          <a:lstStyle/>
          <a:p>
            <a:pPr marL="12700" marR="5080">
              <a:lnSpc>
                <a:spcPct val="100000"/>
              </a:lnSpc>
              <a:spcBef>
                <a:spcPts val="100"/>
              </a:spcBef>
            </a:pPr>
            <a:r>
              <a:rPr sz="3000" dirty="0">
                <a:solidFill>
                  <a:srgbClr val="FFFFFF"/>
                </a:solidFill>
                <a:latin typeface="Arial"/>
                <a:cs typeface="Arial"/>
              </a:rPr>
              <a:t>Four prominent officials of  President Zachary Taylor's  administration and Minnesota  Territorial Governor Alexander  Ramsey lead an illegal effort to  conspire to move Lake Superior  Ojibwe to lands (Sandy Lake) in  the Minnesota Territory. Over  400 Ojibwe die from illness,  exposure, and starvation.</a:t>
            </a:r>
            <a:endParaRPr sz="3000" dirty="0">
              <a:latin typeface="Arial"/>
              <a:cs typeface="Arial"/>
            </a:endParaRPr>
          </a:p>
        </p:txBody>
      </p:sp>
      <p:sp>
        <p:nvSpPr>
          <p:cNvPr id="3" name="object 3"/>
          <p:cNvSpPr txBox="1">
            <a:spLocks noGrp="1"/>
          </p:cNvSpPr>
          <p:nvPr>
            <p:ph type="title"/>
          </p:nvPr>
        </p:nvSpPr>
        <p:spPr>
          <a:xfrm>
            <a:off x="918526" y="1306047"/>
            <a:ext cx="3043873" cy="1021433"/>
          </a:xfrm>
          <a:prstGeom prst="rect">
            <a:avLst/>
          </a:prstGeom>
        </p:spPr>
        <p:txBody>
          <a:bodyPr vert="horz" wrap="square" lIns="0" tIns="191135" rIns="0" bIns="0" rtlCol="0">
            <a:spAutoFit/>
          </a:bodyPr>
          <a:lstStyle/>
          <a:p>
            <a:pPr marL="12700">
              <a:lnSpc>
                <a:spcPct val="100000"/>
              </a:lnSpc>
              <a:spcBef>
                <a:spcPts val="1505"/>
              </a:spcBef>
            </a:pPr>
            <a:r>
              <a:rPr dirty="0">
                <a:solidFill>
                  <a:srgbClr val="FDC306"/>
                </a:solidFill>
                <a:latin typeface="Tico" pitchFamily="2" charset="77"/>
                <a:cs typeface="Palatino"/>
              </a:rPr>
              <a:t>1850</a:t>
            </a:r>
          </a:p>
          <a:p>
            <a:pPr marL="12700">
              <a:lnSpc>
                <a:spcPct val="100000"/>
              </a:lnSpc>
              <a:spcBef>
                <a:spcPts val="705"/>
              </a:spcBef>
            </a:pPr>
            <a:r>
              <a:rPr sz="1600" dirty="0">
                <a:latin typeface="Tico" pitchFamily="2" charset="77"/>
              </a:rPr>
              <a:t>SANDY LAKE TRAGEDY</a:t>
            </a:r>
          </a:p>
        </p:txBody>
      </p:sp>
      <p:pic>
        <p:nvPicPr>
          <p:cNvPr id="4" name="object 4"/>
          <p:cNvPicPr/>
          <p:nvPr/>
        </p:nvPicPr>
        <p:blipFill>
          <a:blip r:embed="rId3" cstate="print"/>
          <a:stretch>
            <a:fillRect/>
          </a:stretch>
        </p:blipFill>
        <p:spPr>
          <a:xfrm>
            <a:off x="836675" y="2774442"/>
            <a:ext cx="4207763" cy="2377439"/>
          </a:xfrm>
          <a:prstGeom prst="rect">
            <a:avLst/>
          </a:prstGeom>
        </p:spPr>
      </p:pic>
      <p:grpSp>
        <p:nvGrpSpPr>
          <p:cNvPr id="5" name="object 5"/>
          <p:cNvGrpSpPr/>
          <p:nvPr/>
        </p:nvGrpSpPr>
        <p:grpSpPr>
          <a:xfrm>
            <a:off x="2376666" y="5359053"/>
            <a:ext cx="864869" cy="518795"/>
            <a:chOff x="2376666" y="5359053"/>
            <a:chExt cx="864869" cy="518795"/>
          </a:xfrm>
        </p:grpSpPr>
        <p:sp>
          <p:nvSpPr>
            <p:cNvPr id="6" name="object 6">
              <a:hlinkClick r:id="rId4"/>
            </p:cNvPr>
            <p:cNvSpPr/>
            <p:nvPr/>
          </p:nvSpPr>
          <p:spPr>
            <a:xfrm>
              <a:off x="2376665" y="5359057"/>
              <a:ext cx="864869" cy="518795"/>
            </a:xfrm>
            <a:custGeom>
              <a:avLst/>
              <a:gdLst/>
              <a:ahLst/>
              <a:cxnLst/>
              <a:rect l="l" t="t" r="r" b="b"/>
              <a:pathLst>
                <a:path w="864869" h="518795">
                  <a:moveTo>
                    <a:pt x="704608" y="47129"/>
                  </a:moveTo>
                  <a:lnTo>
                    <a:pt x="685812" y="47129"/>
                  </a:lnTo>
                  <a:lnTo>
                    <a:pt x="685812" y="66205"/>
                  </a:lnTo>
                  <a:lnTo>
                    <a:pt x="685812" y="367639"/>
                  </a:lnTo>
                  <a:lnTo>
                    <a:pt x="178498" y="367639"/>
                  </a:lnTo>
                  <a:lnTo>
                    <a:pt x="178498" y="66205"/>
                  </a:lnTo>
                  <a:lnTo>
                    <a:pt x="685812" y="66205"/>
                  </a:lnTo>
                  <a:lnTo>
                    <a:pt x="685812" y="47129"/>
                  </a:lnTo>
                  <a:lnTo>
                    <a:pt x="159715" y="47129"/>
                  </a:lnTo>
                  <a:lnTo>
                    <a:pt x="159715" y="66205"/>
                  </a:lnTo>
                  <a:lnTo>
                    <a:pt x="159715" y="367639"/>
                  </a:lnTo>
                  <a:lnTo>
                    <a:pt x="159715" y="386727"/>
                  </a:lnTo>
                  <a:lnTo>
                    <a:pt x="704583" y="386727"/>
                  </a:lnTo>
                  <a:lnTo>
                    <a:pt x="704583" y="367639"/>
                  </a:lnTo>
                  <a:lnTo>
                    <a:pt x="704596" y="66205"/>
                  </a:lnTo>
                  <a:lnTo>
                    <a:pt x="704608" y="47129"/>
                  </a:lnTo>
                  <a:close/>
                </a:path>
                <a:path w="864869" h="518795">
                  <a:moveTo>
                    <a:pt x="751598" y="37693"/>
                  </a:moveTo>
                  <a:lnTo>
                    <a:pt x="748626" y="23025"/>
                  </a:lnTo>
                  <a:lnTo>
                    <a:pt x="740575" y="11049"/>
                  </a:lnTo>
                  <a:lnTo>
                    <a:pt x="728637" y="2971"/>
                  </a:lnTo>
                  <a:lnTo>
                    <a:pt x="714019" y="0"/>
                  </a:lnTo>
                  <a:lnTo>
                    <a:pt x="150317" y="0"/>
                  </a:lnTo>
                  <a:lnTo>
                    <a:pt x="135699" y="2971"/>
                  </a:lnTo>
                  <a:lnTo>
                    <a:pt x="123761" y="11049"/>
                  </a:lnTo>
                  <a:lnTo>
                    <a:pt x="115697" y="23025"/>
                  </a:lnTo>
                  <a:lnTo>
                    <a:pt x="112737" y="37693"/>
                  </a:lnTo>
                  <a:lnTo>
                    <a:pt x="112737" y="424141"/>
                  </a:lnTo>
                  <a:lnTo>
                    <a:pt x="131533" y="424141"/>
                  </a:lnTo>
                  <a:lnTo>
                    <a:pt x="131533" y="37693"/>
                  </a:lnTo>
                  <a:lnTo>
                    <a:pt x="133007" y="30365"/>
                  </a:lnTo>
                  <a:lnTo>
                    <a:pt x="137033" y="24371"/>
                  </a:lnTo>
                  <a:lnTo>
                    <a:pt x="143002" y="20332"/>
                  </a:lnTo>
                  <a:lnTo>
                    <a:pt x="150317" y="18846"/>
                  </a:lnTo>
                  <a:lnTo>
                    <a:pt x="714019" y="18846"/>
                  </a:lnTo>
                  <a:lnTo>
                    <a:pt x="721321" y="20332"/>
                  </a:lnTo>
                  <a:lnTo>
                    <a:pt x="727290" y="24371"/>
                  </a:lnTo>
                  <a:lnTo>
                    <a:pt x="731329" y="30365"/>
                  </a:lnTo>
                  <a:lnTo>
                    <a:pt x="732802" y="37693"/>
                  </a:lnTo>
                  <a:lnTo>
                    <a:pt x="732802" y="424141"/>
                  </a:lnTo>
                  <a:lnTo>
                    <a:pt x="751598" y="424141"/>
                  </a:lnTo>
                  <a:lnTo>
                    <a:pt x="751598" y="37693"/>
                  </a:lnTo>
                  <a:close/>
                </a:path>
                <a:path w="864869" h="518795">
                  <a:moveTo>
                    <a:pt x="864336" y="452234"/>
                  </a:moveTo>
                  <a:lnTo>
                    <a:pt x="845553" y="452234"/>
                  </a:lnTo>
                  <a:lnTo>
                    <a:pt x="845553" y="471081"/>
                  </a:lnTo>
                  <a:lnTo>
                    <a:pt x="843318" y="482079"/>
                  </a:lnTo>
                  <a:lnTo>
                    <a:pt x="837272" y="491058"/>
                  </a:lnTo>
                  <a:lnTo>
                    <a:pt x="828319" y="497116"/>
                  </a:lnTo>
                  <a:lnTo>
                    <a:pt x="817359" y="499351"/>
                  </a:lnTo>
                  <a:lnTo>
                    <a:pt x="46964" y="499351"/>
                  </a:lnTo>
                  <a:lnTo>
                    <a:pt x="36004" y="497116"/>
                  </a:lnTo>
                  <a:lnTo>
                    <a:pt x="27051" y="491058"/>
                  </a:lnTo>
                  <a:lnTo>
                    <a:pt x="21005" y="482079"/>
                  </a:lnTo>
                  <a:lnTo>
                    <a:pt x="18783" y="471081"/>
                  </a:lnTo>
                  <a:lnTo>
                    <a:pt x="366395" y="471081"/>
                  </a:lnTo>
                  <a:lnTo>
                    <a:pt x="367588" y="478218"/>
                  </a:lnTo>
                  <a:lnTo>
                    <a:pt x="371271" y="484149"/>
                  </a:lnTo>
                  <a:lnTo>
                    <a:pt x="376923" y="488251"/>
                  </a:lnTo>
                  <a:lnTo>
                    <a:pt x="383933" y="489927"/>
                  </a:lnTo>
                  <a:lnTo>
                    <a:pt x="479145" y="489927"/>
                  </a:lnTo>
                  <a:lnTo>
                    <a:pt x="486257" y="488734"/>
                  </a:lnTo>
                  <a:lnTo>
                    <a:pt x="492175" y="485038"/>
                  </a:lnTo>
                  <a:lnTo>
                    <a:pt x="496265" y="479374"/>
                  </a:lnTo>
                  <a:lnTo>
                    <a:pt x="497928" y="472338"/>
                  </a:lnTo>
                  <a:lnTo>
                    <a:pt x="497928" y="471081"/>
                  </a:lnTo>
                  <a:lnTo>
                    <a:pt x="845553" y="471081"/>
                  </a:lnTo>
                  <a:lnTo>
                    <a:pt x="845553" y="452234"/>
                  </a:lnTo>
                  <a:lnTo>
                    <a:pt x="479145" y="452234"/>
                  </a:lnTo>
                  <a:lnTo>
                    <a:pt x="479145" y="471081"/>
                  </a:lnTo>
                  <a:lnTo>
                    <a:pt x="385191" y="471081"/>
                  </a:lnTo>
                  <a:lnTo>
                    <a:pt x="385191" y="452234"/>
                  </a:lnTo>
                  <a:lnTo>
                    <a:pt x="0" y="452234"/>
                  </a:lnTo>
                  <a:lnTo>
                    <a:pt x="0" y="471081"/>
                  </a:lnTo>
                  <a:lnTo>
                    <a:pt x="3695" y="489407"/>
                  </a:lnTo>
                  <a:lnTo>
                    <a:pt x="13766" y="504380"/>
                  </a:lnTo>
                  <a:lnTo>
                    <a:pt x="28689" y="514477"/>
                  </a:lnTo>
                  <a:lnTo>
                    <a:pt x="46964" y="518198"/>
                  </a:lnTo>
                  <a:lnTo>
                    <a:pt x="817359" y="518198"/>
                  </a:lnTo>
                  <a:lnTo>
                    <a:pt x="853948" y="499351"/>
                  </a:lnTo>
                  <a:lnTo>
                    <a:pt x="864336" y="471081"/>
                  </a:lnTo>
                  <a:lnTo>
                    <a:pt x="864336" y="452234"/>
                  </a:lnTo>
                  <a:close/>
                </a:path>
              </a:pathLst>
            </a:custGeom>
            <a:solidFill>
              <a:srgbClr val="4189B3"/>
            </a:solidFill>
          </p:spPr>
          <p:txBody>
            <a:bodyPr wrap="square" lIns="0" tIns="0" rIns="0" bIns="0" rtlCol="0"/>
            <a:lstStyle/>
            <a:p>
              <a:endParaRPr/>
            </a:p>
          </p:txBody>
        </p:sp>
        <p:pic>
          <p:nvPicPr>
            <p:cNvPr id="7" name="object 7"/>
            <p:cNvPicPr/>
            <p:nvPr/>
          </p:nvPicPr>
          <p:blipFill>
            <a:blip r:embed="rId5" cstate="print"/>
            <a:stretch>
              <a:fillRect/>
            </a:stretch>
          </p:blipFill>
          <p:spPr>
            <a:xfrm>
              <a:off x="2686686" y="5453405"/>
              <a:ext cx="244257" cy="244988"/>
            </a:xfrm>
            <a:prstGeom prst="rect">
              <a:avLst/>
            </a:prstGeom>
          </p:spPr>
        </p:pic>
      </p:grpSp>
      <p:pic>
        <p:nvPicPr>
          <p:cNvPr id="8" name="object 4">
            <a:extLst>
              <a:ext uri="{FF2B5EF4-FFF2-40B4-BE49-F238E27FC236}">
                <a16:creationId xmlns:a16="http://schemas.microsoft.com/office/drawing/2014/main" id="{27D81392-2E10-BBAF-2DE9-3B42C303CCFB}"/>
              </a:ext>
            </a:extLst>
          </p:cNvPr>
          <p:cNvPicPr/>
          <p:nvPr/>
        </p:nvPicPr>
        <p:blipFill>
          <a:blip r:embed="rId6" cstate="print"/>
          <a:stretch>
            <a:fillRect/>
          </a:stretch>
        </p:blipFill>
        <p:spPr>
          <a:xfrm>
            <a:off x="157734" y="5644133"/>
            <a:ext cx="1070609" cy="107060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8343" y="1143000"/>
            <a:ext cx="10039985" cy="1489510"/>
          </a:xfrm>
          <a:prstGeom prst="rect">
            <a:avLst/>
          </a:prstGeom>
        </p:spPr>
        <p:txBody>
          <a:bodyPr vert="horz" wrap="square" lIns="0" tIns="12065" rIns="0" bIns="0" rtlCol="0">
            <a:spAutoFit/>
          </a:bodyPr>
          <a:lstStyle/>
          <a:p>
            <a:pPr marL="4197985" marR="5080">
              <a:lnSpc>
                <a:spcPct val="100000"/>
              </a:lnSpc>
              <a:spcBef>
                <a:spcPts val="95"/>
              </a:spcBef>
            </a:pPr>
            <a:r>
              <a:rPr dirty="0"/>
              <a:t>Meets president of the United  States and advocates for  permanent Ojibwe  homelands.</a:t>
            </a:r>
          </a:p>
        </p:txBody>
      </p:sp>
      <p:sp>
        <p:nvSpPr>
          <p:cNvPr id="3" name="object 3"/>
          <p:cNvSpPr txBox="1"/>
          <p:nvPr/>
        </p:nvSpPr>
        <p:spPr>
          <a:xfrm>
            <a:off x="918527" y="1306047"/>
            <a:ext cx="3958273" cy="1021433"/>
          </a:xfrm>
          <a:prstGeom prst="rect">
            <a:avLst/>
          </a:prstGeom>
        </p:spPr>
        <p:txBody>
          <a:bodyPr vert="horz" wrap="square" lIns="0" tIns="191135" rIns="0" bIns="0" rtlCol="0">
            <a:spAutoFit/>
          </a:bodyPr>
          <a:lstStyle/>
          <a:p>
            <a:pPr marL="12700">
              <a:lnSpc>
                <a:spcPct val="100000"/>
              </a:lnSpc>
              <a:spcBef>
                <a:spcPts val="1505"/>
              </a:spcBef>
            </a:pPr>
            <a:r>
              <a:rPr sz="3200" dirty="0">
                <a:solidFill>
                  <a:srgbClr val="FDC306"/>
                </a:solidFill>
                <a:latin typeface="Tico" pitchFamily="2" charset="77"/>
                <a:cs typeface="Palatino"/>
              </a:rPr>
              <a:t>1852</a:t>
            </a:r>
            <a:endParaRPr sz="3200" dirty="0">
              <a:latin typeface="Tico" pitchFamily="2" charset="77"/>
              <a:cs typeface="Palatino"/>
            </a:endParaRPr>
          </a:p>
          <a:p>
            <a:pPr marL="12700">
              <a:lnSpc>
                <a:spcPct val="100000"/>
              </a:lnSpc>
              <a:spcBef>
                <a:spcPts val="705"/>
              </a:spcBef>
            </a:pPr>
            <a:r>
              <a:rPr sz="1600" dirty="0">
                <a:solidFill>
                  <a:srgbClr val="FFFFFF"/>
                </a:solidFill>
                <a:latin typeface="Tico" pitchFamily="2" charset="77"/>
                <a:cs typeface="Arial"/>
              </a:rPr>
              <a:t>CHIEF BUFFALO TRAVELS TO D.C.</a:t>
            </a:r>
            <a:endParaRPr sz="1600" dirty="0">
              <a:latin typeface="Tico" pitchFamily="2" charset="77"/>
              <a:cs typeface="Arial"/>
            </a:endParaRPr>
          </a:p>
        </p:txBody>
      </p:sp>
      <p:pic>
        <p:nvPicPr>
          <p:cNvPr id="4" name="object 4">
            <a:extLst>
              <a:ext uri="{FF2B5EF4-FFF2-40B4-BE49-F238E27FC236}">
                <a16:creationId xmlns:a16="http://schemas.microsoft.com/office/drawing/2014/main" id="{E608793B-375E-4989-E195-CE93E00F5CCA}"/>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8608" y="1696720"/>
            <a:ext cx="839469" cy="513080"/>
          </a:xfrm>
          <a:prstGeom prst="rect">
            <a:avLst/>
          </a:prstGeom>
        </p:spPr>
        <p:txBody>
          <a:bodyPr vert="horz" wrap="square" lIns="0" tIns="12065" rIns="0" bIns="0" rtlCol="0">
            <a:spAutoFit/>
          </a:bodyPr>
          <a:lstStyle/>
          <a:p>
            <a:pPr marL="12700">
              <a:lnSpc>
                <a:spcPct val="100000"/>
              </a:lnSpc>
              <a:spcBef>
                <a:spcPts val="95"/>
              </a:spcBef>
            </a:pPr>
            <a:r>
              <a:rPr spc="-5" dirty="0">
                <a:solidFill>
                  <a:srgbClr val="FDC306"/>
                </a:solidFill>
                <a:latin typeface="Palatino"/>
                <a:cs typeface="Palatino"/>
              </a:rPr>
              <a:t>1854</a:t>
            </a:r>
          </a:p>
        </p:txBody>
      </p:sp>
      <p:sp>
        <p:nvSpPr>
          <p:cNvPr id="3" name="object 3"/>
          <p:cNvSpPr txBox="1"/>
          <p:nvPr/>
        </p:nvSpPr>
        <p:spPr>
          <a:xfrm>
            <a:off x="5261927" y="1012825"/>
            <a:ext cx="5930265" cy="4608954"/>
          </a:xfrm>
          <a:prstGeom prst="rect">
            <a:avLst/>
          </a:prstGeom>
        </p:spPr>
        <p:txBody>
          <a:bodyPr vert="horz" wrap="square" lIns="0" tIns="12700" rIns="0" bIns="0" rtlCol="0">
            <a:spAutoFit/>
          </a:bodyPr>
          <a:lstStyle/>
          <a:p>
            <a:pPr marL="12700" marR="5080">
              <a:lnSpc>
                <a:spcPct val="100000"/>
              </a:lnSpc>
              <a:spcBef>
                <a:spcPts val="100"/>
              </a:spcBef>
            </a:pPr>
            <a:r>
              <a:rPr sz="2700" dirty="0">
                <a:solidFill>
                  <a:srgbClr val="FFFFFF"/>
                </a:solidFill>
                <a:latin typeface="Arial"/>
                <a:cs typeface="Arial"/>
              </a:rPr>
              <a:t>Signed at La Pointe, ceded the  land along the western side of Lake  Superior between Fond du Lac in  Minnesota to the border of  Canada.</a:t>
            </a:r>
            <a:endParaRPr lang="en-US" sz="2700" dirty="0">
              <a:solidFill>
                <a:srgbClr val="FFFFFF"/>
              </a:solidFill>
              <a:latin typeface="Arial"/>
              <a:cs typeface="Arial"/>
            </a:endParaRPr>
          </a:p>
          <a:p>
            <a:pPr marL="12700" marR="5080">
              <a:lnSpc>
                <a:spcPct val="100000"/>
              </a:lnSpc>
              <a:spcBef>
                <a:spcPts val="100"/>
              </a:spcBef>
            </a:pPr>
            <a:endParaRPr lang="en-US" sz="2700" dirty="0">
              <a:solidFill>
                <a:srgbClr val="FFFFFF"/>
              </a:solidFill>
              <a:latin typeface="Arial"/>
              <a:cs typeface="Arial"/>
            </a:endParaRPr>
          </a:p>
          <a:p>
            <a:pPr marL="12700" marR="5080">
              <a:lnSpc>
                <a:spcPct val="100000"/>
              </a:lnSpc>
              <a:spcBef>
                <a:spcPts val="100"/>
              </a:spcBef>
            </a:pPr>
            <a:r>
              <a:rPr sz="2700" dirty="0">
                <a:solidFill>
                  <a:srgbClr val="FFFFFF"/>
                </a:solidFill>
                <a:latin typeface="Arial"/>
                <a:cs typeface="Arial"/>
              </a:rPr>
              <a:t>Established permanent  Ojibwe reservations at Keweenaw  Bay (L'Anse) in Michigan and Bad  River, Lac du Flambeau, and Lac  Courte Oreilles in Wisconsin, and  Fond du Lac and Grand Portage in  Minnesota.</a:t>
            </a:r>
            <a:endParaRPr sz="2700" dirty="0">
              <a:latin typeface="Arial"/>
              <a:cs typeface="Arial"/>
            </a:endParaRPr>
          </a:p>
        </p:txBody>
      </p:sp>
      <p:sp>
        <p:nvSpPr>
          <p:cNvPr id="4" name="object 4"/>
          <p:cNvSpPr txBox="1"/>
          <p:nvPr/>
        </p:nvSpPr>
        <p:spPr>
          <a:xfrm>
            <a:off x="693038" y="2209800"/>
            <a:ext cx="3958273" cy="478593"/>
          </a:xfrm>
          <a:prstGeom prst="rect">
            <a:avLst/>
          </a:prstGeom>
        </p:spPr>
        <p:txBody>
          <a:bodyPr vert="horz" wrap="square" lIns="0" tIns="40005" rIns="0" bIns="0" rtlCol="0">
            <a:spAutoFit/>
          </a:bodyPr>
          <a:lstStyle/>
          <a:p>
            <a:pPr marL="12700" marR="5080">
              <a:lnSpc>
                <a:spcPts val="1730"/>
              </a:lnSpc>
              <a:spcBef>
                <a:spcPts val="315"/>
              </a:spcBef>
            </a:pPr>
            <a:r>
              <a:rPr sz="1600" dirty="0">
                <a:solidFill>
                  <a:srgbClr val="FFFFFF"/>
                </a:solidFill>
                <a:latin typeface="Tico" pitchFamily="2" charset="77"/>
                <a:cs typeface="Arial"/>
              </a:rPr>
              <a:t>TREATY WITH MISSISSIPPI, LAKE  SUPERIOR, AND BOIS FORTE BANDS</a:t>
            </a:r>
            <a:endParaRPr sz="1600" dirty="0">
              <a:latin typeface="Tico" pitchFamily="2" charset="77"/>
              <a:cs typeface="Arial"/>
            </a:endParaRPr>
          </a:p>
        </p:txBody>
      </p:sp>
      <p:pic>
        <p:nvPicPr>
          <p:cNvPr id="5" name="object 4">
            <a:extLst>
              <a:ext uri="{FF2B5EF4-FFF2-40B4-BE49-F238E27FC236}">
                <a16:creationId xmlns:a16="http://schemas.microsoft.com/office/drawing/2014/main" id="{A6AE67B7-57EA-8D96-5036-A89CD49CA31F}"/>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6200" y="482346"/>
            <a:ext cx="12039587" cy="5893307"/>
          </a:xfrm>
          <a:prstGeom prst="rect">
            <a:avLst/>
          </a:prstGeom>
        </p:spPr>
      </p:pic>
      <p:pic>
        <p:nvPicPr>
          <p:cNvPr id="3" name="object 4">
            <a:extLst>
              <a:ext uri="{FF2B5EF4-FFF2-40B4-BE49-F238E27FC236}">
                <a16:creationId xmlns:a16="http://schemas.microsoft.com/office/drawing/2014/main" id="{07E90760-0727-48EB-478D-CABC6EA09CE5}"/>
              </a:ext>
            </a:extLst>
          </p:cNvPr>
          <p:cNvPicPr/>
          <p:nvPr/>
        </p:nvPicPr>
        <p:blipFill>
          <a:blip r:embed="rId3" cstate="print"/>
          <a:stretch>
            <a:fillRect/>
          </a:stretch>
        </p:blipFill>
        <p:spPr>
          <a:xfrm>
            <a:off x="381000" y="4953000"/>
            <a:ext cx="1070609" cy="107060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8527" y="1484630"/>
            <a:ext cx="1824673" cy="504625"/>
          </a:xfrm>
          <a:prstGeom prst="rect">
            <a:avLst/>
          </a:prstGeom>
        </p:spPr>
        <p:txBody>
          <a:bodyPr vert="horz" wrap="square" lIns="0" tIns="12065" rIns="0" bIns="0" rtlCol="0">
            <a:spAutoFit/>
          </a:bodyPr>
          <a:lstStyle/>
          <a:p>
            <a:pPr marL="12700">
              <a:lnSpc>
                <a:spcPct val="100000"/>
              </a:lnSpc>
              <a:spcBef>
                <a:spcPts val="95"/>
              </a:spcBef>
            </a:pPr>
            <a:r>
              <a:rPr sz="3200" spc="-5" dirty="0">
                <a:solidFill>
                  <a:srgbClr val="FDC306"/>
                </a:solidFill>
                <a:latin typeface="Tico" pitchFamily="2" charset="77"/>
                <a:cs typeface="Palatino"/>
              </a:rPr>
              <a:t>1855</a:t>
            </a:r>
            <a:endParaRPr sz="3200" dirty="0">
              <a:latin typeface="Tico" pitchFamily="2" charset="77"/>
              <a:cs typeface="Palatino"/>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4770120" marR="5080" indent="-571500">
              <a:lnSpc>
                <a:spcPct val="100000"/>
              </a:lnSpc>
              <a:spcBef>
                <a:spcPts val="100"/>
              </a:spcBef>
              <a:tabLst>
                <a:tab pos="4769485" algn="l"/>
              </a:tabLst>
            </a:pPr>
            <a:r>
              <a:rPr sz="3000" dirty="0"/>
              <a:t>I.	The treaty ceded land in the  Minnesota Territory for  monetary and other  stipulations. Reservations  were also established in MN.</a:t>
            </a:r>
          </a:p>
        </p:txBody>
      </p:sp>
      <p:sp>
        <p:nvSpPr>
          <p:cNvPr id="4" name="object 4"/>
          <p:cNvSpPr txBox="1"/>
          <p:nvPr/>
        </p:nvSpPr>
        <p:spPr>
          <a:xfrm>
            <a:off x="5261927" y="3425317"/>
            <a:ext cx="5807710" cy="2311400"/>
          </a:xfrm>
          <a:prstGeom prst="rect">
            <a:avLst/>
          </a:prstGeom>
        </p:spPr>
        <p:txBody>
          <a:bodyPr vert="horz" wrap="square" lIns="0" tIns="12700" rIns="0" bIns="0" rtlCol="0">
            <a:spAutoFit/>
          </a:bodyPr>
          <a:lstStyle/>
          <a:p>
            <a:pPr marL="584200" marR="5080" indent="-571500">
              <a:lnSpc>
                <a:spcPct val="100000"/>
              </a:lnSpc>
              <a:spcBef>
                <a:spcPts val="100"/>
              </a:spcBef>
              <a:tabLst>
                <a:tab pos="583565" algn="l"/>
              </a:tabLst>
            </a:pPr>
            <a:r>
              <a:rPr sz="3000" dirty="0">
                <a:solidFill>
                  <a:srgbClr val="FFFFFF"/>
                </a:solidFill>
                <a:latin typeface="Arial"/>
                <a:cs typeface="Arial"/>
              </a:rPr>
              <a:t>II.	Established fishing and  encampment rights  established under the Treaty  of 1820 for the Sault Ste.  Marie Chippewa.</a:t>
            </a:r>
            <a:endParaRPr sz="3000" dirty="0">
              <a:latin typeface="Arial"/>
              <a:cs typeface="Arial"/>
            </a:endParaRPr>
          </a:p>
        </p:txBody>
      </p:sp>
      <p:sp>
        <p:nvSpPr>
          <p:cNvPr id="5" name="object 5"/>
          <p:cNvSpPr txBox="1"/>
          <p:nvPr/>
        </p:nvSpPr>
        <p:spPr>
          <a:xfrm>
            <a:off x="918527" y="2061463"/>
            <a:ext cx="3521075" cy="1260858"/>
          </a:xfrm>
          <a:prstGeom prst="rect">
            <a:avLst/>
          </a:prstGeom>
        </p:spPr>
        <p:txBody>
          <a:bodyPr vert="horz" wrap="square" lIns="0" tIns="40005" rIns="0" bIns="0" rtlCol="0">
            <a:spAutoFit/>
          </a:bodyPr>
          <a:lstStyle/>
          <a:p>
            <a:pPr marL="412115" marR="5080" indent="-400050">
              <a:lnSpc>
                <a:spcPts val="1730"/>
              </a:lnSpc>
              <a:spcBef>
                <a:spcPts val="315"/>
              </a:spcBef>
              <a:buAutoNum type="romanUcPeriod"/>
              <a:tabLst>
                <a:tab pos="412115" algn="l"/>
                <a:tab pos="412750" algn="l"/>
              </a:tabLst>
            </a:pPr>
            <a:r>
              <a:rPr sz="1600" dirty="0">
                <a:solidFill>
                  <a:srgbClr val="FFFFFF"/>
                </a:solidFill>
                <a:latin typeface="Tico" pitchFamily="2" charset="77"/>
                <a:cs typeface="Arial"/>
              </a:rPr>
              <a:t>TREATY WITH CHIPPEWA SIGNED  AT WASHINGTON D.C.</a:t>
            </a:r>
            <a:endParaRPr sz="1600" dirty="0">
              <a:latin typeface="Tico" pitchFamily="2" charset="77"/>
              <a:cs typeface="Arial"/>
            </a:endParaRPr>
          </a:p>
          <a:p>
            <a:pPr marL="412115" marR="486409" indent="-400050">
              <a:lnSpc>
                <a:spcPts val="1730"/>
              </a:lnSpc>
              <a:spcBef>
                <a:spcPts val="1000"/>
              </a:spcBef>
              <a:buAutoNum type="romanUcPeriod"/>
              <a:tabLst>
                <a:tab pos="412115" algn="l"/>
                <a:tab pos="412750" algn="l"/>
              </a:tabLst>
            </a:pPr>
            <a:r>
              <a:rPr sz="1600" dirty="0">
                <a:solidFill>
                  <a:srgbClr val="FFFFFF"/>
                </a:solidFill>
                <a:latin typeface="Tico" pitchFamily="2" charset="77"/>
                <a:cs typeface="Arial"/>
              </a:rPr>
              <a:t>TREATY WITH OTTAWA AND  CHIPPEWA</a:t>
            </a:r>
            <a:endParaRPr sz="1600" dirty="0">
              <a:latin typeface="Tico" pitchFamily="2" charset="77"/>
              <a:cs typeface="Arial"/>
            </a:endParaRPr>
          </a:p>
        </p:txBody>
      </p:sp>
      <p:pic>
        <p:nvPicPr>
          <p:cNvPr id="6" name="object 4">
            <a:extLst>
              <a:ext uri="{FF2B5EF4-FFF2-40B4-BE49-F238E27FC236}">
                <a16:creationId xmlns:a16="http://schemas.microsoft.com/office/drawing/2014/main" id="{DE5C4660-1060-9D7A-8447-BE994B1D3BAB}"/>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526" y="1306047"/>
            <a:ext cx="3653473" cy="1021433"/>
          </a:xfrm>
          <a:prstGeom prst="rect">
            <a:avLst/>
          </a:prstGeom>
        </p:spPr>
        <p:txBody>
          <a:bodyPr vert="horz" wrap="square" lIns="0" tIns="191135" rIns="0" bIns="0" rtlCol="0">
            <a:spAutoFit/>
          </a:bodyPr>
          <a:lstStyle/>
          <a:p>
            <a:pPr marL="12700">
              <a:lnSpc>
                <a:spcPct val="100000"/>
              </a:lnSpc>
              <a:spcBef>
                <a:spcPts val="1505"/>
              </a:spcBef>
            </a:pPr>
            <a:r>
              <a:rPr dirty="0">
                <a:solidFill>
                  <a:srgbClr val="FDC306"/>
                </a:solidFill>
                <a:latin typeface="Tico" pitchFamily="2" charset="77"/>
                <a:cs typeface="Palatino"/>
              </a:rPr>
              <a:t>1858</a:t>
            </a:r>
          </a:p>
          <a:p>
            <a:pPr marL="12700">
              <a:lnSpc>
                <a:spcPct val="100000"/>
              </a:lnSpc>
              <a:spcBef>
                <a:spcPts val="705"/>
              </a:spcBef>
            </a:pPr>
            <a:r>
              <a:rPr sz="1600" dirty="0">
                <a:latin typeface="Tico" pitchFamily="2" charset="77"/>
              </a:rPr>
              <a:t>MINNESOTA STATEHOOD</a:t>
            </a:r>
          </a:p>
        </p:txBody>
      </p:sp>
      <p:pic>
        <p:nvPicPr>
          <p:cNvPr id="3" name="object 4">
            <a:extLst>
              <a:ext uri="{FF2B5EF4-FFF2-40B4-BE49-F238E27FC236}">
                <a16:creationId xmlns:a16="http://schemas.microsoft.com/office/drawing/2014/main" id="{759CA098-C8AA-C545-7763-1A295580B20B}"/>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57381" y="1524000"/>
            <a:ext cx="5989320" cy="3209853"/>
          </a:xfrm>
          <a:prstGeom prst="rect">
            <a:avLst/>
          </a:prstGeom>
        </p:spPr>
        <p:txBody>
          <a:bodyPr vert="horz" wrap="square" lIns="0" tIns="67310" rIns="0" bIns="0" rtlCol="0">
            <a:spAutoFit/>
          </a:bodyPr>
          <a:lstStyle/>
          <a:p>
            <a:pPr marL="12700" marR="5080">
              <a:lnSpc>
                <a:spcPts val="3460"/>
              </a:lnSpc>
              <a:spcBef>
                <a:spcPts val="530"/>
              </a:spcBef>
            </a:pPr>
            <a:r>
              <a:rPr sz="3200" dirty="0">
                <a:solidFill>
                  <a:srgbClr val="FFFFFF"/>
                </a:solidFill>
                <a:latin typeface="Arial"/>
                <a:cs typeface="Arial"/>
              </a:rPr>
              <a:t>Set in motion the Allotment  Policy whereby approximately  160 acres of reservation land  is given to individual tribal  members and the remaining  millions of acres of tribal lands  are sold to </a:t>
            </a:r>
            <a:r>
              <a:rPr lang="en-US" sz="3200" dirty="0">
                <a:solidFill>
                  <a:srgbClr val="FFFFFF"/>
                </a:solidFill>
                <a:latin typeface="Arial"/>
                <a:cs typeface="Arial"/>
              </a:rPr>
              <a:t>non-natives</a:t>
            </a:r>
            <a:r>
              <a:rPr sz="3200" dirty="0">
                <a:solidFill>
                  <a:srgbClr val="FFFFFF"/>
                </a:solidFill>
                <a:latin typeface="Arial"/>
                <a:cs typeface="Arial"/>
              </a:rPr>
              <a:t>.</a:t>
            </a:r>
            <a:endParaRPr sz="3200" dirty="0">
              <a:latin typeface="Arial"/>
              <a:cs typeface="Arial"/>
            </a:endParaRPr>
          </a:p>
        </p:txBody>
      </p:sp>
      <p:sp>
        <p:nvSpPr>
          <p:cNvPr id="3" name="object 3"/>
          <p:cNvSpPr txBox="1">
            <a:spLocks noGrp="1"/>
          </p:cNvSpPr>
          <p:nvPr>
            <p:ph type="title"/>
          </p:nvPr>
        </p:nvSpPr>
        <p:spPr>
          <a:xfrm>
            <a:off x="918526" y="1306047"/>
            <a:ext cx="2815273" cy="1021433"/>
          </a:xfrm>
          <a:prstGeom prst="rect">
            <a:avLst/>
          </a:prstGeom>
        </p:spPr>
        <p:txBody>
          <a:bodyPr vert="horz" wrap="square" lIns="0" tIns="191135" rIns="0" bIns="0" rtlCol="0">
            <a:spAutoFit/>
          </a:bodyPr>
          <a:lstStyle/>
          <a:p>
            <a:pPr marL="12700">
              <a:lnSpc>
                <a:spcPct val="100000"/>
              </a:lnSpc>
              <a:spcBef>
                <a:spcPts val="1505"/>
              </a:spcBef>
            </a:pPr>
            <a:r>
              <a:rPr dirty="0">
                <a:solidFill>
                  <a:srgbClr val="FDC306"/>
                </a:solidFill>
                <a:latin typeface="Tico" pitchFamily="2" charset="77"/>
                <a:cs typeface="Palatino"/>
              </a:rPr>
              <a:t>1887</a:t>
            </a:r>
          </a:p>
          <a:p>
            <a:pPr marL="12700">
              <a:lnSpc>
                <a:spcPct val="100000"/>
              </a:lnSpc>
              <a:spcBef>
                <a:spcPts val="705"/>
              </a:spcBef>
            </a:pPr>
            <a:r>
              <a:rPr sz="1600" dirty="0">
                <a:latin typeface="Tico" pitchFamily="2" charset="77"/>
              </a:rPr>
              <a:t>DAWES ACT PASSED</a:t>
            </a:r>
          </a:p>
        </p:txBody>
      </p:sp>
      <p:pic>
        <p:nvPicPr>
          <p:cNvPr id="4" name="object 4">
            <a:extLst>
              <a:ext uri="{FF2B5EF4-FFF2-40B4-BE49-F238E27FC236}">
                <a16:creationId xmlns:a16="http://schemas.microsoft.com/office/drawing/2014/main" id="{A9E57631-AD82-E6AF-5911-C2FE5BE63534}"/>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AI-generated content may be incorrect.">
            <a:extLst>
              <a:ext uri="{FF2B5EF4-FFF2-40B4-BE49-F238E27FC236}">
                <a16:creationId xmlns:a16="http://schemas.microsoft.com/office/drawing/2014/main" id="{B6F1122E-9DB6-6F4E-FFAD-82D9558F3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900" y="457200"/>
            <a:ext cx="8204200" cy="570910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61927" y="966342"/>
            <a:ext cx="5915660" cy="5117427"/>
          </a:xfrm>
          <a:prstGeom prst="rect">
            <a:avLst/>
          </a:prstGeom>
        </p:spPr>
        <p:txBody>
          <a:bodyPr vert="horz" wrap="square" lIns="0" tIns="64135" rIns="0" bIns="0" rtlCol="0">
            <a:spAutoFit/>
          </a:bodyPr>
          <a:lstStyle/>
          <a:p>
            <a:pPr marL="12700" marR="5080">
              <a:lnSpc>
                <a:spcPts val="3240"/>
              </a:lnSpc>
              <a:spcBef>
                <a:spcPts val="505"/>
              </a:spcBef>
              <a:buClr>
                <a:srgbClr val="FFFFFF"/>
              </a:buClr>
              <a:tabLst>
                <a:tab pos="241300" algn="l"/>
              </a:tabLst>
            </a:pPr>
            <a:r>
              <a:rPr sz="3000" dirty="0">
                <a:solidFill>
                  <a:srgbClr val="FFFFFF"/>
                </a:solidFill>
                <a:latin typeface="Arial"/>
                <a:cs typeface="Arial"/>
              </a:rPr>
              <a:t>Ceded land surrounding the  reservation and exempted  Red Lake from the Allotment  policy thereby retaining its sole status as a closed reservation.  </a:t>
            </a:r>
            <a:endParaRPr lang="en-US" sz="3000" dirty="0">
              <a:solidFill>
                <a:srgbClr val="FFFFFF"/>
              </a:solidFill>
              <a:latin typeface="Arial"/>
              <a:cs typeface="Arial"/>
            </a:endParaRPr>
          </a:p>
          <a:p>
            <a:pPr marL="12700" marR="5080">
              <a:lnSpc>
                <a:spcPts val="3240"/>
              </a:lnSpc>
              <a:spcBef>
                <a:spcPts val="505"/>
              </a:spcBef>
              <a:buClr>
                <a:srgbClr val="FFFFFF"/>
              </a:buClr>
              <a:tabLst>
                <a:tab pos="241300" algn="l"/>
              </a:tabLst>
            </a:pPr>
            <a:endParaRPr lang="en-US" sz="3000" dirty="0">
              <a:solidFill>
                <a:srgbClr val="FFFFFF"/>
              </a:solidFill>
              <a:latin typeface="Arial"/>
              <a:cs typeface="Arial"/>
            </a:endParaRPr>
          </a:p>
          <a:p>
            <a:pPr marL="12700" marR="5080">
              <a:lnSpc>
                <a:spcPts val="3240"/>
              </a:lnSpc>
              <a:spcBef>
                <a:spcPts val="505"/>
              </a:spcBef>
              <a:buClr>
                <a:srgbClr val="FFFFFF"/>
              </a:buClr>
              <a:tabLst>
                <a:tab pos="241300" algn="l"/>
              </a:tabLst>
            </a:pPr>
            <a:r>
              <a:rPr sz="3000" dirty="0">
                <a:solidFill>
                  <a:srgbClr val="FFFFFF"/>
                </a:solidFill>
                <a:latin typeface="Arial"/>
                <a:cs typeface="Arial"/>
              </a:rPr>
              <a:t>Red Lake will become the only  reservation in the country that is not “checker-boarded” with  parcels of the reservation  belonging to </a:t>
            </a:r>
            <a:r>
              <a:rPr lang="en-US" sz="3000" dirty="0">
                <a:solidFill>
                  <a:srgbClr val="FFFFFF"/>
                </a:solidFill>
                <a:latin typeface="Arial"/>
                <a:cs typeface="Arial"/>
              </a:rPr>
              <a:t>non-native</a:t>
            </a:r>
            <a:r>
              <a:rPr sz="3000" dirty="0">
                <a:solidFill>
                  <a:srgbClr val="FFFFFF"/>
                </a:solidFill>
                <a:latin typeface="Arial"/>
                <a:cs typeface="Arial"/>
              </a:rPr>
              <a:t> landowners.</a:t>
            </a:r>
            <a:endParaRPr sz="3000" dirty="0">
              <a:latin typeface="Arial"/>
              <a:cs typeface="Arial"/>
            </a:endParaRPr>
          </a:p>
        </p:txBody>
      </p:sp>
      <p:sp>
        <p:nvSpPr>
          <p:cNvPr id="3" name="object 3"/>
          <p:cNvSpPr txBox="1">
            <a:spLocks noGrp="1"/>
          </p:cNvSpPr>
          <p:nvPr>
            <p:ph type="title"/>
          </p:nvPr>
        </p:nvSpPr>
        <p:spPr>
          <a:xfrm>
            <a:off x="918526" y="1306047"/>
            <a:ext cx="2739073" cy="1021433"/>
          </a:xfrm>
          <a:prstGeom prst="rect">
            <a:avLst/>
          </a:prstGeom>
        </p:spPr>
        <p:txBody>
          <a:bodyPr vert="horz" wrap="square" lIns="0" tIns="191135" rIns="0" bIns="0" rtlCol="0">
            <a:spAutoFit/>
          </a:bodyPr>
          <a:lstStyle/>
          <a:p>
            <a:pPr marL="12700">
              <a:lnSpc>
                <a:spcPct val="100000"/>
              </a:lnSpc>
              <a:spcBef>
                <a:spcPts val="1505"/>
              </a:spcBef>
            </a:pPr>
            <a:r>
              <a:rPr dirty="0">
                <a:solidFill>
                  <a:srgbClr val="FDC306"/>
                </a:solidFill>
                <a:latin typeface="Tico" pitchFamily="2" charset="77"/>
                <a:cs typeface="Palatino"/>
              </a:rPr>
              <a:t>1889</a:t>
            </a:r>
          </a:p>
          <a:p>
            <a:pPr marL="12700">
              <a:lnSpc>
                <a:spcPct val="100000"/>
              </a:lnSpc>
              <a:spcBef>
                <a:spcPts val="705"/>
              </a:spcBef>
            </a:pPr>
            <a:r>
              <a:rPr sz="1600" dirty="0">
                <a:latin typeface="Tico" pitchFamily="2" charset="77"/>
              </a:rPr>
              <a:t>TREATY AT RED LAKE</a:t>
            </a:r>
          </a:p>
        </p:txBody>
      </p:sp>
      <p:pic>
        <p:nvPicPr>
          <p:cNvPr id="4" name="object 4">
            <a:extLst>
              <a:ext uri="{FF2B5EF4-FFF2-40B4-BE49-F238E27FC236}">
                <a16:creationId xmlns:a16="http://schemas.microsoft.com/office/drawing/2014/main" id="{F44A3514-B514-BC15-0C13-5759F7B42B21}"/>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6007" y="1183592"/>
            <a:ext cx="10039985" cy="1489510"/>
          </a:xfrm>
          <a:prstGeom prst="rect">
            <a:avLst/>
          </a:prstGeom>
        </p:spPr>
        <p:txBody>
          <a:bodyPr vert="horz" wrap="square" lIns="0" tIns="12065" rIns="0" bIns="0" rtlCol="0">
            <a:spAutoFit/>
          </a:bodyPr>
          <a:lstStyle/>
          <a:p>
            <a:pPr marL="4198620" marR="5080">
              <a:lnSpc>
                <a:spcPct val="100000"/>
              </a:lnSpc>
              <a:spcBef>
                <a:spcPts val="95"/>
              </a:spcBef>
            </a:pPr>
            <a:r>
              <a:rPr dirty="0"/>
              <a:t>Begin arresting Ojibwe  hunters, fishers, and gatherers  in the Ceded Territories.</a:t>
            </a:r>
          </a:p>
        </p:txBody>
      </p:sp>
      <p:sp>
        <p:nvSpPr>
          <p:cNvPr id="3" name="object 3"/>
          <p:cNvSpPr txBox="1"/>
          <p:nvPr/>
        </p:nvSpPr>
        <p:spPr>
          <a:xfrm>
            <a:off x="918527" y="1306047"/>
            <a:ext cx="3603625" cy="1244600"/>
          </a:xfrm>
          <a:prstGeom prst="rect">
            <a:avLst/>
          </a:prstGeom>
        </p:spPr>
        <p:txBody>
          <a:bodyPr vert="horz" wrap="square" lIns="0" tIns="191135" rIns="0" bIns="0" rtlCol="0">
            <a:spAutoFit/>
          </a:bodyPr>
          <a:lstStyle/>
          <a:p>
            <a:pPr marL="12700">
              <a:lnSpc>
                <a:spcPct val="100000"/>
              </a:lnSpc>
              <a:spcBef>
                <a:spcPts val="1505"/>
              </a:spcBef>
            </a:pPr>
            <a:r>
              <a:rPr sz="3200" dirty="0">
                <a:solidFill>
                  <a:srgbClr val="FDC306"/>
                </a:solidFill>
                <a:latin typeface="Tico" pitchFamily="2" charset="77"/>
                <a:cs typeface="Palatino"/>
              </a:rPr>
              <a:t>1920</a:t>
            </a:r>
            <a:r>
              <a:rPr sz="2550" dirty="0">
                <a:solidFill>
                  <a:srgbClr val="FDC306"/>
                </a:solidFill>
                <a:latin typeface="Tico" pitchFamily="2" charset="77"/>
                <a:cs typeface="Palatino"/>
              </a:rPr>
              <a:t>S</a:t>
            </a:r>
            <a:endParaRPr sz="2550" dirty="0">
              <a:latin typeface="Tico" pitchFamily="2" charset="77"/>
              <a:cs typeface="Palatino"/>
            </a:endParaRPr>
          </a:p>
          <a:p>
            <a:pPr marL="12700" marR="5080">
              <a:lnSpc>
                <a:spcPts val="1730"/>
              </a:lnSpc>
              <a:spcBef>
                <a:spcPts val="919"/>
              </a:spcBef>
            </a:pPr>
            <a:r>
              <a:rPr sz="1600" dirty="0">
                <a:solidFill>
                  <a:srgbClr val="FFFFFF"/>
                </a:solidFill>
                <a:latin typeface="Tico" pitchFamily="2" charset="77"/>
                <a:cs typeface="Arial"/>
              </a:rPr>
              <a:t>MINNESOTA, WISCONSIN, MICHIGAN RESTRICT RIGHTS</a:t>
            </a:r>
            <a:endParaRPr sz="1600" dirty="0">
              <a:latin typeface="Tico" pitchFamily="2" charset="77"/>
              <a:cs typeface="Arial"/>
            </a:endParaRPr>
          </a:p>
        </p:txBody>
      </p:sp>
      <p:pic>
        <p:nvPicPr>
          <p:cNvPr id="4" name="object 4">
            <a:extLst>
              <a:ext uri="{FF2B5EF4-FFF2-40B4-BE49-F238E27FC236}">
                <a16:creationId xmlns:a16="http://schemas.microsoft.com/office/drawing/2014/main" id="{BCA901EC-CB27-0D47-55B2-DF54454253D0}"/>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61852" y="1011875"/>
            <a:ext cx="5989955" cy="2966838"/>
          </a:xfrm>
          <a:prstGeom prst="rect">
            <a:avLst/>
          </a:prstGeom>
        </p:spPr>
        <p:txBody>
          <a:bodyPr vert="horz" wrap="square" lIns="0" tIns="12065" rIns="0" bIns="0" rtlCol="0">
            <a:spAutoFit/>
          </a:bodyPr>
          <a:lstStyle/>
          <a:p>
            <a:pPr marL="12700" marR="5080">
              <a:lnSpc>
                <a:spcPct val="100000"/>
              </a:lnSpc>
              <a:spcBef>
                <a:spcPts val="95"/>
              </a:spcBef>
            </a:pPr>
            <a:r>
              <a:rPr sz="3200" dirty="0">
                <a:solidFill>
                  <a:srgbClr val="FFFFFF"/>
                </a:solidFill>
                <a:latin typeface="Arial"/>
                <a:cs typeface="Arial"/>
              </a:rPr>
              <a:t>Grants citizenship to all Native  Americans in the United  States. There was no provision  in the Act, however, that  required Indian people to  relinquish tribal membership or  identity.</a:t>
            </a:r>
            <a:endParaRPr sz="3200" dirty="0">
              <a:latin typeface="Arial"/>
              <a:cs typeface="Arial"/>
            </a:endParaRPr>
          </a:p>
        </p:txBody>
      </p:sp>
      <p:sp>
        <p:nvSpPr>
          <p:cNvPr id="3" name="object 3"/>
          <p:cNvSpPr txBox="1">
            <a:spLocks noGrp="1"/>
          </p:cNvSpPr>
          <p:nvPr>
            <p:ph type="title"/>
          </p:nvPr>
        </p:nvSpPr>
        <p:spPr>
          <a:xfrm>
            <a:off x="918526" y="1306047"/>
            <a:ext cx="2739073" cy="1021433"/>
          </a:xfrm>
          <a:prstGeom prst="rect">
            <a:avLst/>
          </a:prstGeom>
        </p:spPr>
        <p:txBody>
          <a:bodyPr vert="horz" wrap="square" lIns="0" tIns="191135" rIns="0" bIns="0" rtlCol="0">
            <a:spAutoFit/>
          </a:bodyPr>
          <a:lstStyle/>
          <a:p>
            <a:pPr marL="12700">
              <a:lnSpc>
                <a:spcPct val="100000"/>
              </a:lnSpc>
              <a:spcBef>
                <a:spcPts val="1505"/>
              </a:spcBef>
            </a:pPr>
            <a:r>
              <a:rPr dirty="0">
                <a:solidFill>
                  <a:srgbClr val="FDC306"/>
                </a:solidFill>
                <a:latin typeface="Tico" pitchFamily="2" charset="77"/>
                <a:cs typeface="Palatino"/>
              </a:rPr>
              <a:t>1924</a:t>
            </a:r>
          </a:p>
          <a:p>
            <a:pPr marL="12700">
              <a:lnSpc>
                <a:spcPct val="100000"/>
              </a:lnSpc>
              <a:spcBef>
                <a:spcPts val="705"/>
              </a:spcBef>
            </a:pPr>
            <a:r>
              <a:rPr sz="1600" dirty="0">
                <a:latin typeface="Tico" pitchFamily="2" charset="77"/>
              </a:rPr>
              <a:t>INDIAN CITIZENSHIP</a:t>
            </a:r>
          </a:p>
        </p:txBody>
      </p:sp>
      <p:pic>
        <p:nvPicPr>
          <p:cNvPr id="4" name="object 4">
            <a:extLst>
              <a:ext uri="{FF2B5EF4-FFF2-40B4-BE49-F238E27FC236}">
                <a16:creationId xmlns:a16="http://schemas.microsoft.com/office/drawing/2014/main" id="{3D0DB934-64C6-AD09-6DFF-6C7AE4497C7E}"/>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61927" y="970914"/>
            <a:ext cx="5951220" cy="4036041"/>
          </a:xfrm>
          <a:prstGeom prst="rect">
            <a:avLst/>
          </a:prstGeom>
        </p:spPr>
        <p:txBody>
          <a:bodyPr vert="horz" wrap="square" lIns="0" tIns="12700" rIns="0" bIns="0" rtlCol="0">
            <a:spAutoFit/>
          </a:bodyPr>
          <a:lstStyle/>
          <a:p>
            <a:pPr marL="12700" marR="5080">
              <a:lnSpc>
                <a:spcPct val="110000"/>
              </a:lnSpc>
              <a:spcBef>
                <a:spcPts val="100"/>
              </a:spcBef>
            </a:pPr>
            <a:r>
              <a:rPr sz="3000" dirty="0">
                <a:solidFill>
                  <a:srgbClr val="FFFFFF"/>
                </a:solidFill>
                <a:latin typeface="Arial"/>
                <a:cs typeface="Arial"/>
              </a:rPr>
              <a:t>The policy of the United States  </a:t>
            </a:r>
            <a:r>
              <a:rPr lang="en-US" sz="3000" dirty="0">
                <a:solidFill>
                  <a:srgbClr val="FFFFFF"/>
                </a:solidFill>
                <a:latin typeface="Arial"/>
                <a:cs typeface="Arial"/>
              </a:rPr>
              <a:t>f</a:t>
            </a:r>
            <a:r>
              <a:rPr sz="3000" dirty="0">
                <a:solidFill>
                  <a:srgbClr val="FFFFFF"/>
                </a:solidFill>
                <a:latin typeface="Arial"/>
                <a:cs typeface="Arial"/>
              </a:rPr>
              <a:t>ederal </a:t>
            </a:r>
            <a:r>
              <a:rPr lang="en-US" sz="3000" dirty="0">
                <a:solidFill>
                  <a:srgbClr val="FFFFFF"/>
                </a:solidFill>
                <a:latin typeface="Arial"/>
                <a:cs typeface="Arial"/>
              </a:rPr>
              <a:t>g</a:t>
            </a:r>
            <a:r>
              <a:rPr sz="3000" dirty="0">
                <a:solidFill>
                  <a:srgbClr val="FFFFFF"/>
                </a:solidFill>
                <a:latin typeface="Arial"/>
                <a:cs typeface="Arial"/>
              </a:rPr>
              <a:t>overnment  established a national policy of  tribal self-government through a  tribal governing body, the tribal  council, and the ability of those  elected governments to  manage the affairs of their  respective tribes.</a:t>
            </a:r>
            <a:endParaRPr sz="3000" dirty="0">
              <a:latin typeface="Arial"/>
              <a:cs typeface="Arial"/>
            </a:endParaRPr>
          </a:p>
        </p:txBody>
      </p:sp>
      <p:sp>
        <p:nvSpPr>
          <p:cNvPr id="3" name="object 3"/>
          <p:cNvSpPr txBox="1">
            <a:spLocks noGrp="1"/>
          </p:cNvSpPr>
          <p:nvPr>
            <p:ph type="title"/>
          </p:nvPr>
        </p:nvSpPr>
        <p:spPr>
          <a:xfrm>
            <a:off x="918527" y="1306047"/>
            <a:ext cx="4110673" cy="1021433"/>
          </a:xfrm>
          <a:prstGeom prst="rect">
            <a:avLst/>
          </a:prstGeom>
        </p:spPr>
        <p:txBody>
          <a:bodyPr vert="horz" wrap="square" lIns="0" tIns="191135" rIns="0" bIns="0" rtlCol="0">
            <a:spAutoFit/>
          </a:bodyPr>
          <a:lstStyle/>
          <a:p>
            <a:pPr marL="12700">
              <a:lnSpc>
                <a:spcPct val="100000"/>
              </a:lnSpc>
              <a:spcBef>
                <a:spcPts val="1505"/>
              </a:spcBef>
            </a:pPr>
            <a:r>
              <a:rPr dirty="0">
                <a:solidFill>
                  <a:srgbClr val="FDC306"/>
                </a:solidFill>
                <a:latin typeface="Tico" pitchFamily="2" charset="77"/>
                <a:cs typeface="Palatino"/>
              </a:rPr>
              <a:t>1934</a:t>
            </a:r>
          </a:p>
          <a:p>
            <a:pPr marL="12700">
              <a:lnSpc>
                <a:spcPct val="100000"/>
              </a:lnSpc>
              <a:spcBef>
                <a:spcPts val="705"/>
              </a:spcBef>
            </a:pPr>
            <a:r>
              <a:rPr sz="1600" dirty="0">
                <a:latin typeface="Tico" pitchFamily="2" charset="77"/>
              </a:rPr>
              <a:t>INDIAN REORGANIZATION ACT (IRA</a:t>
            </a:r>
            <a:r>
              <a:rPr sz="1600" dirty="0"/>
              <a:t>)</a:t>
            </a:r>
          </a:p>
        </p:txBody>
      </p:sp>
      <p:pic>
        <p:nvPicPr>
          <p:cNvPr id="4" name="object 4">
            <a:extLst>
              <a:ext uri="{FF2B5EF4-FFF2-40B4-BE49-F238E27FC236}">
                <a16:creationId xmlns:a16="http://schemas.microsoft.com/office/drawing/2014/main" id="{2A1E268B-0F39-D03A-9739-4C8497D1E113}"/>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61852" y="1011875"/>
            <a:ext cx="6013450" cy="4469813"/>
          </a:xfrm>
          <a:prstGeom prst="rect">
            <a:avLst/>
          </a:prstGeom>
        </p:spPr>
        <p:txBody>
          <a:bodyPr vert="horz" wrap="square" lIns="0" tIns="12065" rIns="0" bIns="0" rtlCol="0">
            <a:spAutoFit/>
          </a:bodyPr>
          <a:lstStyle/>
          <a:p>
            <a:pPr marL="12700" marR="5080">
              <a:lnSpc>
                <a:spcPct val="100000"/>
              </a:lnSpc>
              <a:spcBef>
                <a:spcPts val="95"/>
              </a:spcBef>
            </a:pPr>
            <a:r>
              <a:rPr sz="3200" dirty="0">
                <a:solidFill>
                  <a:srgbClr val="FFFFFF"/>
                </a:solidFill>
                <a:latin typeface="Arial"/>
                <a:cs typeface="Arial"/>
              </a:rPr>
              <a:t>Transferred criminal jurisdiction  on tribal lands to some states,  including Wisconsin and  Minnesota. </a:t>
            </a:r>
            <a:endParaRPr lang="en-US" sz="3200" dirty="0">
              <a:solidFill>
                <a:srgbClr val="FFFFFF"/>
              </a:solidFill>
              <a:latin typeface="Arial"/>
              <a:cs typeface="Arial"/>
            </a:endParaRPr>
          </a:p>
          <a:p>
            <a:pPr marL="12700" marR="5080">
              <a:lnSpc>
                <a:spcPct val="100000"/>
              </a:lnSpc>
              <a:spcBef>
                <a:spcPts val="95"/>
              </a:spcBef>
            </a:pPr>
            <a:endParaRPr lang="en-US" sz="3200" dirty="0">
              <a:solidFill>
                <a:srgbClr val="FFFFFF"/>
              </a:solidFill>
              <a:latin typeface="Arial"/>
              <a:cs typeface="Arial"/>
            </a:endParaRPr>
          </a:p>
          <a:p>
            <a:pPr marL="12700" marR="5080">
              <a:lnSpc>
                <a:spcPct val="100000"/>
              </a:lnSpc>
              <a:spcBef>
                <a:spcPts val="95"/>
              </a:spcBef>
            </a:pPr>
            <a:r>
              <a:rPr sz="3200" dirty="0">
                <a:solidFill>
                  <a:srgbClr val="FFFFFF"/>
                </a:solidFill>
                <a:latin typeface="Arial"/>
                <a:cs typeface="Arial"/>
              </a:rPr>
              <a:t>The states use the  law to up their violations of  hunting, fishing, and gathering  treaty rights.</a:t>
            </a:r>
            <a:endParaRPr sz="3200" dirty="0">
              <a:latin typeface="Arial"/>
              <a:cs typeface="Arial"/>
            </a:endParaRPr>
          </a:p>
        </p:txBody>
      </p:sp>
      <p:sp>
        <p:nvSpPr>
          <p:cNvPr id="3" name="object 3"/>
          <p:cNvSpPr txBox="1">
            <a:spLocks noGrp="1"/>
          </p:cNvSpPr>
          <p:nvPr>
            <p:ph type="title"/>
          </p:nvPr>
        </p:nvSpPr>
        <p:spPr>
          <a:xfrm>
            <a:off x="918527" y="1306047"/>
            <a:ext cx="3348673" cy="1021433"/>
          </a:xfrm>
          <a:prstGeom prst="rect">
            <a:avLst/>
          </a:prstGeom>
        </p:spPr>
        <p:txBody>
          <a:bodyPr vert="horz" wrap="square" lIns="0" tIns="191135" rIns="0" bIns="0" rtlCol="0">
            <a:spAutoFit/>
          </a:bodyPr>
          <a:lstStyle/>
          <a:p>
            <a:pPr marL="12700">
              <a:lnSpc>
                <a:spcPct val="100000"/>
              </a:lnSpc>
              <a:spcBef>
                <a:spcPts val="1505"/>
              </a:spcBef>
            </a:pPr>
            <a:r>
              <a:rPr dirty="0">
                <a:solidFill>
                  <a:srgbClr val="FDC306"/>
                </a:solidFill>
                <a:latin typeface="Tico" pitchFamily="2" charset="77"/>
                <a:cs typeface="Palatino"/>
              </a:rPr>
              <a:t>1953</a:t>
            </a:r>
          </a:p>
          <a:p>
            <a:pPr marL="12700">
              <a:lnSpc>
                <a:spcPct val="100000"/>
              </a:lnSpc>
              <a:spcBef>
                <a:spcPts val="705"/>
              </a:spcBef>
            </a:pPr>
            <a:r>
              <a:rPr sz="1600" dirty="0">
                <a:latin typeface="Tico" pitchFamily="2" charset="77"/>
              </a:rPr>
              <a:t>PUBLIC LAW 280 PASSED</a:t>
            </a:r>
          </a:p>
        </p:txBody>
      </p:sp>
      <p:pic>
        <p:nvPicPr>
          <p:cNvPr id="4" name="object 4">
            <a:extLst>
              <a:ext uri="{FF2B5EF4-FFF2-40B4-BE49-F238E27FC236}">
                <a16:creationId xmlns:a16="http://schemas.microsoft.com/office/drawing/2014/main" id="{C2BD93A1-D01E-DEEB-4A19-ECAD7EFE46B8}"/>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57488" y="1138090"/>
            <a:ext cx="5958205" cy="4415155"/>
          </a:xfrm>
          <a:prstGeom prst="rect">
            <a:avLst/>
          </a:prstGeom>
        </p:spPr>
        <p:txBody>
          <a:bodyPr vert="horz" wrap="square" lIns="0" tIns="12065" rIns="0" bIns="0" rtlCol="0">
            <a:spAutoFit/>
          </a:bodyPr>
          <a:lstStyle/>
          <a:p>
            <a:pPr marL="12700" marR="5080">
              <a:lnSpc>
                <a:spcPct val="100000"/>
              </a:lnSpc>
              <a:spcBef>
                <a:spcPts val="95"/>
              </a:spcBef>
            </a:pPr>
            <a:r>
              <a:rPr sz="3200" dirty="0">
                <a:solidFill>
                  <a:srgbClr val="FFFFFF"/>
                </a:solidFill>
                <a:latin typeface="Arial"/>
                <a:cs typeface="Arial"/>
              </a:rPr>
              <a:t>Keweenaw Bay Indian  Community member William  Jondreau cited after returning  to shore aboard a small  fishing boat with four lake  trout taken from Keweenaw  Bay in Lake Superior.</a:t>
            </a:r>
            <a:endParaRPr sz="3200" dirty="0">
              <a:latin typeface="Arial"/>
              <a:cs typeface="Arial"/>
            </a:endParaRPr>
          </a:p>
          <a:p>
            <a:pPr marL="12700" marR="571500">
              <a:lnSpc>
                <a:spcPct val="100000"/>
              </a:lnSpc>
              <a:spcBef>
                <a:spcPts val="5"/>
              </a:spcBef>
            </a:pPr>
            <a:r>
              <a:rPr sz="3200" dirty="0">
                <a:solidFill>
                  <a:srgbClr val="FFFFFF"/>
                </a:solidFill>
                <a:latin typeface="Arial"/>
                <a:cs typeface="Arial"/>
              </a:rPr>
              <a:t>Jondreau was convicted in  Baraga County Court.</a:t>
            </a:r>
            <a:endParaRPr sz="3200" dirty="0">
              <a:latin typeface="Arial"/>
              <a:cs typeface="Arial"/>
            </a:endParaRPr>
          </a:p>
        </p:txBody>
      </p:sp>
      <p:sp>
        <p:nvSpPr>
          <p:cNvPr id="3" name="object 3"/>
          <p:cNvSpPr txBox="1">
            <a:spLocks noGrp="1"/>
          </p:cNvSpPr>
          <p:nvPr>
            <p:ph type="title"/>
          </p:nvPr>
        </p:nvSpPr>
        <p:spPr>
          <a:xfrm>
            <a:off x="918527" y="1306047"/>
            <a:ext cx="3424873" cy="1021433"/>
          </a:xfrm>
          <a:prstGeom prst="rect">
            <a:avLst/>
          </a:prstGeom>
        </p:spPr>
        <p:txBody>
          <a:bodyPr vert="horz" wrap="square" lIns="0" tIns="191135" rIns="0" bIns="0" rtlCol="0">
            <a:spAutoFit/>
          </a:bodyPr>
          <a:lstStyle/>
          <a:p>
            <a:pPr marL="12700">
              <a:lnSpc>
                <a:spcPct val="100000"/>
              </a:lnSpc>
              <a:spcBef>
                <a:spcPts val="1505"/>
              </a:spcBef>
            </a:pPr>
            <a:r>
              <a:rPr dirty="0">
                <a:solidFill>
                  <a:srgbClr val="FDC306"/>
                </a:solidFill>
                <a:latin typeface="Tico" pitchFamily="2" charset="77"/>
                <a:cs typeface="Palatino"/>
              </a:rPr>
              <a:t>1954</a:t>
            </a:r>
          </a:p>
          <a:p>
            <a:pPr marL="12700">
              <a:lnSpc>
                <a:spcPct val="100000"/>
              </a:lnSpc>
              <a:spcBef>
                <a:spcPts val="705"/>
              </a:spcBef>
            </a:pPr>
            <a:r>
              <a:rPr sz="1600" dirty="0">
                <a:latin typeface="Tico" pitchFamily="2" charset="77"/>
              </a:rPr>
              <a:t>WILLIAM JONDREAU CITED</a:t>
            </a:r>
          </a:p>
        </p:txBody>
      </p:sp>
      <p:pic>
        <p:nvPicPr>
          <p:cNvPr id="4" name="object 4"/>
          <p:cNvPicPr/>
          <p:nvPr/>
        </p:nvPicPr>
        <p:blipFill>
          <a:blip r:embed="rId3" cstate="print"/>
          <a:stretch>
            <a:fillRect/>
          </a:stretch>
        </p:blipFill>
        <p:spPr>
          <a:xfrm>
            <a:off x="836675" y="2774442"/>
            <a:ext cx="4207763" cy="2377439"/>
          </a:xfrm>
          <a:prstGeom prst="rect">
            <a:avLst/>
          </a:prstGeom>
        </p:spPr>
      </p:pic>
      <p:grpSp>
        <p:nvGrpSpPr>
          <p:cNvPr id="5" name="object 5"/>
          <p:cNvGrpSpPr/>
          <p:nvPr/>
        </p:nvGrpSpPr>
        <p:grpSpPr>
          <a:xfrm>
            <a:off x="2511541" y="5359053"/>
            <a:ext cx="864869" cy="518795"/>
            <a:chOff x="2511541" y="5359053"/>
            <a:chExt cx="864869" cy="518795"/>
          </a:xfrm>
        </p:grpSpPr>
        <p:sp>
          <p:nvSpPr>
            <p:cNvPr id="6" name="object 6"/>
            <p:cNvSpPr/>
            <p:nvPr/>
          </p:nvSpPr>
          <p:spPr>
            <a:xfrm>
              <a:off x="2511539" y="5359057"/>
              <a:ext cx="864869" cy="518795"/>
            </a:xfrm>
            <a:custGeom>
              <a:avLst/>
              <a:gdLst/>
              <a:ahLst/>
              <a:cxnLst/>
              <a:rect l="l" t="t" r="r" b="b"/>
              <a:pathLst>
                <a:path w="864870" h="518795">
                  <a:moveTo>
                    <a:pt x="704621" y="47129"/>
                  </a:moveTo>
                  <a:lnTo>
                    <a:pt x="685812" y="47129"/>
                  </a:lnTo>
                  <a:lnTo>
                    <a:pt x="685812" y="66205"/>
                  </a:lnTo>
                  <a:lnTo>
                    <a:pt x="685812" y="367639"/>
                  </a:lnTo>
                  <a:lnTo>
                    <a:pt x="178498" y="367639"/>
                  </a:lnTo>
                  <a:lnTo>
                    <a:pt x="178498" y="66205"/>
                  </a:lnTo>
                  <a:lnTo>
                    <a:pt x="685812" y="66205"/>
                  </a:lnTo>
                  <a:lnTo>
                    <a:pt x="685812" y="47129"/>
                  </a:lnTo>
                  <a:lnTo>
                    <a:pt x="159715" y="47129"/>
                  </a:lnTo>
                  <a:lnTo>
                    <a:pt x="159715" y="66205"/>
                  </a:lnTo>
                  <a:lnTo>
                    <a:pt x="159715" y="367639"/>
                  </a:lnTo>
                  <a:lnTo>
                    <a:pt x="159715" y="386727"/>
                  </a:lnTo>
                  <a:lnTo>
                    <a:pt x="704583" y="386727"/>
                  </a:lnTo>
                  <a:lnTo>
                    <a:pt x="704583" y="367639"/>
                  </a:lnTo>
                  <a:lnTo>
                    <a:pt x="704596" y="66205"/>
                  </a:lnTo>
                  <a:lnTo>
                    <a:pt x="704621" y="47129"/>
                  </a:lnTo>
                  <a:close/>
                </a:path>
                <a:path w="864870" h="518795">
                  <a:moveTo>
                    <a:pt x="751598" y="37693"/>
                  </a:moveTo>
                  <a:lnTo>
                    <a:pt x="748626" y="23025"/>
                  </a:lnTo>
                  <a:lnTo>
                    <a:pt x="740575" y="11049"/>
                  </a:lnTo>
                  <a:lnTo>
                    <a:pt x="728637" y="2971"/>
                  </a:lnTo>
                  <a:lnTo>
                    <a:pt x="714019" y="0"/>
                  </a:lnTo>
                  <a:lnTo>
                    <a:pt x="150317" y="0"/>
                  </a:lnTo>
                  <a:lnTo>
                    <a:pt x="135699" y="2971"/>
                  </a:lnTo>
                  <a:lnTo>
                    <a:pt x="123761" y="11049"/>
                  </a:lnTo>
                  <a:lnTo>
                    <a:pt x="115697" y="23025"/>
                  </a:lnTo>
                  <a:lnTo>
                    <a:pt x="112737" y="37693"/>
                  </a:lnTo>
                  <a:lnTo>
                    <a:pt x="112737" y="424141"/>
                  </a:lnTo>
                  <a:lnTo>
                    <a:pt x="131533" y="424141"/>
                  </a:lnTo>
                  <a:lnTo>
                    <a:pt x="131533" y="37693"/>
                  </a:lnTo>
                  <a:lnTo>
                    <a:pt x="133007" y="30365"/>
                  </a:lnTo>
                  <a:lnTo>
                    <a:pt x="137033" y="24371"/>
                  </a:lnTo>
                  <a:lnTo>
                    <a:pt x="143002" y="20332"/>
                  </a:lnTo>
                  <a:lnTo>
                    <a:pt x="150317" y="18846"/>
                  </a:lnTo>
                  <a:lnTo>
                    <a:pt x="714019" y="18846"/>
                  </a:lnTo>
                  <a:lnTo>
                    <a:pt x="721321" y="20332"/>
                  </a:lnTo>
                  <a:lnTo>
                    <a:pt x="727290" y="24371"/>
                  </a:lnTo>
                  <a:lnTo>
                    <a:pt x="731316" y="30365"/>
                  </a:lnTo>
                  <a:lnTo>
                    <a:pt x="732802" y="37693"/>
                  </a:lnTo>
                  <a:lnTo>
                    <a:pt x="732802" y="424141"/>
                  </a:lnTo>
                  <a:lnTo>
                    <a:pt x="751598" y="424141"/>
                  </a:lnTo>
                  <a:lnTo>
                    <a:pt x="751598" y="37693"/>
                  </a:lnTo>
                  <a:close/>
                </a:path>
                <a:path w="864870" h="518795">
                  <a:moveTo>
                    <a:pt x="864336" y="452234"/>
                  </a:moveTo>
                  <a:lnTo>
                    <a:pt x="845553" y="452234"/>
                  </a:lnTo>
                  <a:lnTo>
                    <a:pt x="845553" y="471081"/>
                  </a:lnTo>
                  <a:lnTo>
                    <a:pt x="843318" y="482079"/>
                  </a:lnTo>
                  <a:lnTo>
                    <a:pt x="837272" y="491058"/>
                  </a:lnTo>
                  <a:lnTo>
                    <a:pt x="828319" y="497116"/>
                  </a:lnTo>
                  <a:lnTo>
                    <a:pt x="817359" y="499351"/>
                  </a:lnTo>
                  <a:lnTo>
                    <a:pt x="46964" y="499351"/>
                  </a:lnTo>
                  <a:lnTo>
                    <a:pt x="36004" y="497116"/>
                  </a:lnTo>
                  <a:lnTo>
                    <a:pt x="27051" y="491058"/>
                  </a:lnTo>
                  <a:lnTo>
                    <a:pt x="21005" y="482079"/>
                  </a:lnTo>
                  <a:lnTo>
                    <a:pt x="18783" y="471081"/>
                  </a:lnTo>
                  <a:lnTo>
                    <a:pt x="366395" y="471081"/>
                  </a:lnTo>
                  <a:lnTo>
                    <a:pt x="367588" y="478218"/>
                  </a:lnTo>
                  <a:lnTo>
                    <a:pt x="371271" y="484149"/>
                  </a:lnTo>
                  <a:lnTo>
                    <a:pt x="376923" y="488251"/>
                  </a:lnTo>
                  <a:lnTo>
                    <a:pt x="383946" y="489927"/>
                  </a:lnTo>
                  <a:lnTo>
                    <a:pt x="479145" y="489927"/>
                  </a:lnTo>
                  <a:lnTo>
                    <a:pt x="486270" y="488734"/>
                  </a:lnTo>
                  <a:lnTo>
                    <a:pt x="492175" y="485038"/>
                  </a:lnTo>
                  <a:lnTo>
                    <a:pt x="496265" y="479374"/>
                  </a:lnTo>
                  <a:lnTo>
                    <a:pt x="497928" y="472338"/>
                  </a:lnTo>
                  <a:lnTo>
                    <a:pt x="497928" y="471081"/>
                  </a:lnTo>
                  <a:lnTo>
                    <a:pt x="845553" y="471081"/>
                  </a:lnTo>
                  <a:lnTo>
                    <a:pt x="845553" y="452234"/>
                  </a:lnTo>
                  <a:lnTo>
                    <a:pt x="479145" y="452234"/>
                  </a:lnTo>
                  <a:lnTo>
                    <a:pt x="479145" y="471081"/>
                  </a:lnTo>
                  <a:lnTo>
                    <a:pt x="385191" y="471081"/>
                  </a:lnTo>
                  <a:lnTo>
                    <a:pt x="385191" y="452234"/>
                  </a:lnTo>
                  <a:lnTo>
                    <a:pt x="0" y="452234"/>
                  </a:lnTo>
                  <a:lnTo>
                    <a:pt x="0" y="471081"/>
                  </a:lnTo>
                  <a:lnTo>
                    <a:pt x="3695" y="489407"/>
                  </a:lnTo>
                  <a:lnTo>
                    <a:pt x="13766" y="504380"/>
                  </a:lnTo>
                  <a:lnTo>
                    <a:pt x="28689" y="514477"/>
                  </a:lnTo>
                  <a:lnTo>
                    <a:pt x="46964" y="518198"/>
                  </a:lnTo>
                  <a:lnTo>
                    <a:pt x="817359" y="518198"/>
                  </a:lnTo>
                  <a:lnTo>
                    <a:pt x="835634" y="514477"/>
                  </a:lnTo>
                  <a:lnTo>
                    <a:pt x="850569" y="504380"/>
                  </a:lnTo>
                  <a:lnTo>
                    <a:pt x="853948" y="499351"/>
                  </a:lnTo>
                  <a:lnTo>
                    <a:pt x="860628" y="489407"/>
                  </a:lnTo>
                  <a:lnTo>
                    <a:pt x="864336" y="471081"/>
                  </a:lnTo>
                  <a:lnTo>
                    <a:pt x="864336" y="452234"/>
                  </a:lnTo>
                  <a:close/>
                </a:path>
              </a:pathLst>
            </a:custGeom>
            <a:solidFill>
              <a:srgbClr val="4189B3"/>
            </a:solidFill>
          </p:spPr>
          <p:txBody>
            <a:bodyPr wrap="square" lIns="0" tIns="0" rIns="0" bIns="0" rtlCol="0"/>
            <a:lstStyle/>
            <a:p>
              <a:endParaRPr/>
            </a:p>
          </p:txBody>
        </p:sp>
        <p:pic>
          <p:nvPicPr>
            <p:cNvPr id="7" name="object 7">
              <a:hlinkClick r:id="rId4"/>
            </p:cNvPr>
            <p:cNvPicPr/>
            <p:nvPr/>
          </p:nvPicPr>
          <p:blipFill>
            <a:blip r:embed="rId5" cstate="print"/>
            <a:stretch>
              <a:fillRect/>
            </a:stretch>
          </p:blipFill>
          <p:spPr>
            <a:xfrm>
              <a:off x="2821561" y="5453405"/>
              <a:ext cx="244257" cy="244988"/>
            </a:xfrm>
            <a:prstGeom prst="rect">
              <a:avLst/>
            </a:prstGeom>
          </p:spPr>
        </p:pic>
      </p:grpSp>
      <p:pic>
        <p:nvPicPr>
          <p:cNvPr id="8" name="object 4">
            <a:extLst>
              <a:ext uri="{FF2B5EF4-FFF2-40B4-BE49-F238E27FC236}">
                <a16:creationId xmlns:a16="http://schemas.microsoft.com/office/drawing/2014/main" id="{9EFA3FD8-4BB7-806D-D830-21324212E9C9}"/>
              </a:ext>
            </a:extLst>
          </p:cNvPr>
          <p:cNvPicPr/>
          <p:nvPr/>
        </p:nvPicPr>
        <p:blipFill>
          <a:blip r:embed="rId6" cstate="print"/>
          <a:stretch>
            <a:fillRect/>
          </a:stretch>
        </p:blipFill>
        <p:spPr>
          <a:xfrm>
            <a:off x="157734" y="5644133"/>
            <a:ext cx="1070609" cy="107060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527" y="1484630"/>
            <a:ext cx="2205673" cy="504625"/>
          </a:xfrm>
          <a:prstGeom prst="rect">
            <a:avLst/>
          </a:prstGeom>
        </p:spPr>
        <p:txBody>
          <a:bodyPr vert="horz" wrap="square" lIns="0" tIns="12065" rIns="0" bIns="0" rtlCol="0">
            <a:spAutoFit/>
          </a:bodyPr>
          <a:lstStyle/>
          <a:p>
            <a:pPr marL="12700">
              <a:lnSpc>
                <a:spcPct val="100000"/>
              </a:lnSpc>
              <a:spcBef>
                <a:spcPts val="95"/>
              </a:spcBef>
            </a:pPr>
            <a:r>
              <a:rPr dirty="0">
                <a:solidFill>
                  <a:srgbClr val="FDC306"/>
                </a:solidFill>
                <a:latin typeface="Tico" pitchFamily="2" charset="77"/>
                <a:cs typeface="Palatino"/>
              </a:rPr>
              <a:t>1969</a:t>
            </a:r>
          </a:p>
        </p:txBody>
      </p:sp>
      <p:sp>
        <p:nvSpPr>
          <p:cNvPr id="3" name="object 3"/>
          <p:cNvSpPr txBox="1"/>
          <p:nvPr/>
        </p:nvSpPr>
        <p:spPr>
          <a:xfrm>
            <a:off x="5261927" y="1014349"/>
            <a:ext cx="6005195" cy="4511675"/>
          </a:xfrm>
          <a:prstGeom prst="rect">
            <a:avLst/>
          </a:prstGeom>
        </p:spPr>
        <p:txBody>
          <a:bodyPr vert="horz" wrap="square" lIns="0" tIns="12700" rIns="0" bIns="0" rtlCol="0">
            <a:spAutoFit/>
          </a:bodyPr>
          <a:lstStyle/>
          <a:p>
            <a:pPr marL="584200" marR="252729" indent="-572135">
              <a:lnSpc>
                <a:spcPct val="100000"/>
              </a:lnSpc>
              <a:spcBef>
                <a:spcPts val="100"/>
              </a:spcBef>
              <a:buAutoNum type="romanUcPeriod"/>
              <a:tabLst>
                <a:tab pos="584200" algn="l"/>
                <a:tab pos="584835" algn="l"/>
              </a:tabLst>
            </a:pPr>
            <a:r>
              <a:rPr sz="2200" dirty="0">
                <a:solidFill>
                  <a:srgbClr val="FFFFFF"/>
                </a:solidFill>
                <a:latin typeface="Arial"/>
                <a:cs typeface="Arial"/>
              </a:rPr>
              <a:t>Six enrolled members of the Red Cliff  Band, including Richard Gurnoe, are  arrested by Wisconsin Department of  Natural Resources officers after pulling  a gill net from Lake Superior that  contained a white sucker.</a:t>
            </a:r>
            <a:endParaRPr sz="2200" dirty="0">
              <a:latin typeface="Arial"/>
              <a:cs typeface="Arial"/>
            </a:endParaRPr>
          </a:p>
          <a:p>
            <a:pPr marL="584200" marR="5080" indent="-572135">
              <a:lnSpc>
                <a:spcPct val="100000"/>
              </a:lnSpc>
              <a:spcBef>
                <a:spcPts val="994"/>
              </a:spcBef>
              <a:buAutoNum type="romanUcPeriod"/>
              <a:tabLst>
                <a:tab pos="584200" algn="l"/>
                <a:tab pos="584835" algn="l"/>
              </a:tabLst>
            </a:pPr>
            <a:r>
              <a:rPr sz="2200" dirty="0">
                <a:solidFill>
                  <a:srgbClr val="FFFFFF"/>
                </a:solidFill>
                <a:latin typeface="Arial"/>
                <a:cs typeface="Arial"/>
              </a:rPr>
              <a:t>Around three weeks later, two Bad River  Band members are cited by a state  conservation warden while fishing with  gill nets on Lake Superior. A Bayfield  County judge ruled that the 1854 Treaty  did not protect their right to fish outside  of state regulations.</a:t>
            </a:r>
            <a:endParaRPr sz="2200" dirty="0">
              <a:latin typeface="Arial"/>
              <a:cs typeface="Arial"/>
            </a:endParaRPr>
          </a:p>
        </p:txBody>
      </p:sp>
      <p:sp>
        <p:nvSpPr>
          <p:cNvPr id="4" name="object 4"/>
          <p:cNvSpPr txBox="1"/>
          <p:nvPr/>
        </p:nvSpPr>
        <p:spPr>
          <a:xfrm>
            <a:off x="918527" y="2061463"/>
            <a:ext cx="3540760" cy="489584"/>
          </a:xfrm>
          <a:prstGeom prst="rect">
            <a:avLst/>
          </a:prstGeom>
        </p:spPr>
        <p:txBody>
          <a:bodyPr vert="horz" wrap="square" lIns="0" tIns="40005" rIns="0" bIns="0" rtlCol="0">
            <a:spAutoFit/>
          </a:bodyPr>
          <a:lstStyle/>
          <a:p>
            <a:pPr marL="12700" marR="5080">
              <a:lnSpc>
                <a:spcPts val="1730"/>
              </a:lnSpc>
              <a:spcBef>
                <a:spcPts val="315"/>
              </a:spcBef>
            </a:pPr>
            <a:r>
              <a:rPr sz="1600" dirty="0">
                <a:solidFill>
                  <a:srgbClr val="FFFFFF"/>
                </a:solidFill>
                <a:latin typeface="Tico" pitchFamily="2" charset="77"/>
                <a:cs typeface="Arial"/>
              </a:rPr>
              <a:t>RED CLIFF AND BAD RIVER MEMBERS ARRESTED</a:t>
            </a:r>
            <a:endParaRPr sz="1600" dirty="0">
              <a:latin typeface="Tico" pitchFamily="2" charset="77"/>
              <a:cs typeface="Arial"/>
            </a:endParaRPr>
          </a:p>
        </p:txBody>
      </p:sp>
      <p:grpSp>
        <p:nvGrpSpPr>
          <p:cNvPr id="5" name="object 5"/>
          <p:cNvGrpSpPr/>
          <p:nvPr/>
        </p:nvGrpSpPr>
        <p:grpSpPr>
          <a:xfrm>
            <a:off x="2376666" y="5359053"/>
            <a:ext cx="864869" cy="518795"/>
            <a:chOff x="2376666" y="5359053"/>
            <a:chExt cx="864869" cy="518795"/>
          </a:xfrm>
        </p:grpSpPr>
        <p:sp>
          <p:nvSpPr>
            <p:cNvPr id="6" name="object 6"/>
            <p:cNvSpPr/>
            <p:nvPr/>
          </p:nvSpPr>
          <p:spPr>
            <a:xfrm>
              <a:off x="2376665" y="5359057"/>
              <a:ext cx="864869" cy="518795"/>
            </a:xfrm>
            <a:custGeom>
              <a:avLst/>
              <a:gdLst/>
              <a:ahLst/>
              <a:cxnLst/>
              <a:rect l="l" t="t" r="r" b="b"/>
              <a:pathLst>
                <a:path w="864869" h="518795">
                  <a:moveTo>
                    <a:pt x="704608" y="47129"/>
                  </a:moveTo>
                  <a:lnTo>
                    <a:pt x="685812" y="47129"/>
                  </a:lnTo>
                  <a:lnTo>
                    <a:pt x="685812" y="66205"/>
                  </a:lnTo>
                  <a:lnTo>
                    <a:pt x="685812" y="367639"/>
                  </a:lnTo>
                  <a:lnTo>
                    <a:pt x="178498" y="367639"/>
                  </a:lnTo>
                  <a:lnTo>
                    <a:pt x="178498" y="66205"/>
                  </a:lnTo>
                  <a:lnTo>
                    <a:pt x="685812" y="66205"/>
                  </a:lnTo>
                  <a:lnTo>
                    <a:pt x="685812" y="47129"/>
                  </a:lnTo>
                  <a:lnTo>
                    <a:pt x="159715" y="47129"/>
                  </a:lnTo>
                  <a:lnTo>
                    <a:pt x="159715" y="66205"/>
                  </a:lnTo>
                  <a:lnTo>
                    <a:pt x="159715" y="367639"/>
                  </a:lnTo>
                  <a:lnTo>
                    <a:pt x="159715" y="386727"/>
                  </a:lnTo>
                  <a:lnTo>
                    <a:pt x="704583" y="386727"/>
                  </a:lnTo>
                  <a:lnTo>
                    <a:pt x="704583" y="367639"/>
                  </a:lnTo>
                  <a:lnTo>
                    <a:pt x="704596" y="66205"/>
                  </a:lnTo>
                  <a:lnTo>
                    <a:pt x="704608" y="47129"/>
                  </a:lnTo>
                  <a:close/>
                </a:path>
                <a:path w="864869" h="518795">
                  <a:moveTo>
                    <a:pt x="751598" y="37693"/>
                  </a:moveTo>
                  <a:lnTo>
                    <a:pt x="748626" y="23025"/>
                  </a:lnTo>
                  <a:lnTo>
                    <a:pt x="740575" y="11049"/>
                  </a:lnTo>
                  <a:lnTo>
                    <a:pt x="728637" y="2971"/>
                  </a:lnTo>
                  <a:lnTo>
                    <a:pt x="714019" y="0"/>
                  </a:lnTo>
                  <a:lnTo>
                    <a:pt x="150317" y="0"/>
                  </a:lnTo>
                  <a:lnTo>
                    <a:pt x="135699" y="2971"/>
                  </a:lnTo>
                  <a:lnTo>
                    <a:pt x="123761" y="11049"/>
                  </a:lnTo>
                  <a:lnTo>
                    <a:pt x="115697" y="23025"/>
                  </a:lnTo>
                  <a:lnTo>
                    <a:pt x="112737" y="37693"/>
                  </a:lnTo>
                  <a:lnTo>
                    <a:pt x="112737" y="424141"/>
                  </a:lnTo>
                  <a:lnTo>
                    <a:pt x="131533" y="424141"/>
                  </a:lnTo>
                  <a:lnTo>
                    <a:pt x="131533" y="37693"/>
                  </a:lnTo>
                  <a:lnTo>
                    <a:pt x="133007" y="30365"/>
                  </a:lnTo>
                  <a:lnTo>
                    <a:pt x="137033" y="24371"/>
                  </a:lnTo>
                  <a:lnTo>
                    <a:pt x="143002" y="20332"/>
                  </a:lnTo>
                  <a:lnTo>
                    <a:pt x="150317" y="18846"/>
                  </a:lnTo>
                  <a:lnTo>
                    <a:pt x="714019" y="18846"/>
                  </a:lnTo>
                  <a:lnTo>
                    <a:pt x="721321" y="20332"/>
                  </a:lnTo>
                  <a:lnTo>
                    <a:pt x="727290" y="24371"/>
                  </a:lnTo>
                  <a:lnTo>
                    <a:pt x="731329" y="30365"/>
                  </a:lnTo>
                  <a:lnTo>
                    <a:pt x="732802" y="37693"/>
                  </a:lnTo>
                  <a:lnTo>
                    <a:pt x="732802" y="424141"/>
                  </a:lnTo>
                  <a:lnTo>
                    <a:pt x="751598" y="424141"/>
                  </a:lnTo>
                  <a:lnTo>
                    <a:pt x="751598" y="37693"/>
                  </a:lnTo>
                  <a:close/>
                </a:path>
                <a:path w="864869" h="518795">
                  <a:moveTo>
                    <a:pt x="864336" y="452234"/>
                  </a:moveTo>
                  <a:lnTo>
                    <a:pt x="845553" y="452234"/>
                  </a:lnTo>
                  <a:lnTo>
                    <a:pt x="845553" y="471081"/>
                  </a:lnTo>
                  <a:lnTo>
                    <a:pt x="843318" y="482079"/>
                  </a:lnTo>
                  <a:lnTo>
                    <a:pt x="837272" y="491058"/>
                  </a:lnTo>
                  <a:lnTo>
                    <a:pt x="828319" y="497116"/>
                  </a:lnTo>
                  <a:lnTo>
                    <a:pt x="817359" y="499351"/>
                  </a:lnTo>
                  <a:lnTo>
                    <a:pt x="46964" y="499351"/>
                  </a:lnTo>
                  <a:lnTo>
                    <a:pt x="36004" y="497116"/>
                  </a:lnTo>
                  <a:lnTo>
                    <a:pt x="27051" y="491058"/>
                  </a:lnTo>
                  <a:lnTo>
                    <a:pt x="21005" y="482079"/>
                  </a:lnTo>
                  <a:lnTo>
                    <a:pt x="18783" y="471081"/>
                  </a:lnTo>
                  <a:lnTo>
                    <a:pt x="366395" y="471081"/>
                  </a:lnTo>
                  <a:lnTo>
                    <a:pt x="367588" y="478218"/>
                  </a:lnTo>
                  <a:lnTo>
                    <a:pt x="371271" y="484149"/>
                  </a:lnTo>
                  <a:lnTo>
                    <a:pt x="376923" y="488251"/>
                  </a:lnTo>
                  <a:lnTo>
                    <a:pt x="383933" y="489927"/>
                  </a:lnTo>
                  <a:lnTo>
                    <a:pt x="479145" y="489927"/>
                  </a:lnTo>
                  <a:lnTo>
                    <a:pt x="486257" y="488734"/>
                  </a:lnTo>
                  <a:lnTo>
                    <a:pt x="492175" y="485038"/>
                  </a:lnTo>
                  <a:lnTo>
                    <a:pt x="496265" y="479374"/>
                  </a:lnTo>
                  <a:lnTo>
                    <a:pt x="497928" y="472338"/>
                  </a:lnTo>
                  <a:lnTo>
                    <a:pt x="497928" y="471081"/>
                  </a:lnTo>
                  <a:lnTo>
                    <a:pt x="845553" y="471081"/>
                  </a:lnTo>
                  <a:lnTo>
                    <a:pt x="845553" y="452234"/>
                  </a:lnTo>
                  <a:lnTo>
                    <a:pt x="479145" y="452234"/>
                  </a:lnTo>
                  <a:lnTo>
                    <a:pt x="479145" y="471081"/>
                  </a:lnTo>
                  <a:lnTo>
                    <a:pt x="385191" y="471081"/>
                  </a:lnTo>
                  <a:lnTo>
                    <a:pt x="385191" y="452234"/>
                  </a:lnTo>
                  <a:lnTo>
                    <a:pt x="0" y="452234"/>
                  </a:lnTo>
                  <a:lnTo>
                    <a:pt x="0" y="471081"/>
                  </a:lnTo>
                  <a:lnTo>
                    <a:pt x="3695" y="489407"/>
                  </a:lnTo>
                  <a:lnTo>
                    <a:pt x="13766" y="504380"/>
                  </a:lnTo>
                  <a:lnTo>
                    <a:pt x="28689" y="514477"/>
                  </a:lnTo>
                  <a:lnTo>
                    <a:pt x="46964" y="518198"/>
                  </a:lnTo>
                  <a:lnTo>
                    <a:pt x="817359" y="518198"/>
                  </a:lnTo>
                  <a:lnTo>
                    <a:pt x="853948" y="499351"/>
                  </a:lnTo>
                  <a:lnTo>
                    <a:pt x="864336" y="471081"/>
                  </a:lnTo>
                  <a:lnTo>
                    <a:pt x="864336" y="452234"/>
                  </a:lnTo>
                  <a:close/>
                </a:path>
              </a:pathLst>
            </a:custGeom>
            <a:solidFill>
              <a:srgbClr val="4189B3"/>
            </a:solidFill>
          </p:spPr>
          <p:txBody>
            <a:bodyPr wrap="square" lIns="0" tIns="0" rIns="0" bIns="0" rtlCol="0"/>
            <a:lstStyle/>
            <a:p>
              <a:endParaRPr/>
            </a:p>
          </p:txBody>
        </p:sp>
        <p:pic>
          <p:nvPicPr>
            <p:cNvPr id="7" name="object 7">
              <a:hlinkClick r:id="rId3"/>
            </p:cNvPr>
            <p:cNvPicPr/>
            <p:nvPr/>
          </p:nvPicPr>
          <p:blipFill>
            <a:blip r:embed="rId4" cstate="print"/>
            <a:stretch>
              <a:fillRect/>
            </a:stretch>
          </p:blipFill>
          <p:spPr>
            <a:xfrm>
              <a:off x="2686686" y="5453405"/>
              <a:ext cx="244257" cy="244988"/>
            </a:xfrm>
            <a:prstGeom prst="rect">
              <a:avLst/>
            </a:prstGeom>
          </p:spPr>
        </p:pic>
      </p:grpSp>
      <p:pic>
        <p:nvPicPr>
          <p:cNvPr id="8" name="object 8"/>
          <p:cNvPicPr/>
          <p:nvPr/>
        </p:nvPicPr>
        <p:blipFill>
          <a:blip r:embed="rId5" cstate="print"/>
          <a:stretch>
            <a:fillRect/>
          </a:stretch>
        </p:blipFill>
        <p:spPr>
          <a:xfrm>
            <a:off x="836675" y="2774442"/>
            <a:ext cx="4207763" cy="2377439"/>
          </a:xfrm>
          <a:prstGeom prst="rect">
            <a:avLst/>
          </a:prstGeom>
        </p:spPr>
      </p:pic>
      <p:pic>
        <p:nvPicPr>
          <p:cNvPr id="9" name="object 4">
            <a:extLst>
              <a:ext uri="{FF2B5EF4-FFF2-40B4-BE49-F238E27FC236}">
                <a16:creationId xmlns:a16="http://schemas.microsoft.com/office/drawing/2014/main" id="{0EFD7C0F-1D77-916A-56AC-93923B4C2F78}"/>
              </a:ext>
            </a:extLst>
          </p:cNvPr>
          <p:cNvPicPr/>
          <p:nvPr/>
        </p:nvPicPr>
        <p:blipFill>
          <a:blip r:embed="rId6" cstate="print"/>
          <a:stretch>
            <a:fillRect/>
          </a:stretch>
        </p:blipFill>
        <p:spPr>
          <a:xfrm>
            <a:off x="157734" y="5644133"/>
            <a:ext cx="1070609" cy="107060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8527" y="1484630"/>
            <a:ext cx="2457881" cy="504625"/>
          </a:xfrm>
          <a:prstGeom prst="rect">
            <a:avLst/>
          </a:prstGeom>
        </p:spPr>
        <p:txBody>
          <a:bodyPr vert="horz" wrap="square" lIns="0" tIns="12065" rIns="0" bIns="0" rtlCol="0">
            <a:spAutoFit/>
          </a:bodyPr>
          <a:lstStyle/>
          <a:p>
            <a:pPr marL="12700">
              <a:lnSpc>
                <a:spcPct val="100000"/>
              </a:lnSpc>
              <a:spcBef>
                <a:spcPts val="95"/>
              </a:spcBef>
            </a:pPr>
            <a:r>
              <a:rPr sz="3200" dirty="0">
                <a:solidFill>
                  <a:srgbClr val="FDC306"/>
                </a:solidFill>
                <a:latin typeface="Tico" pitchFamily="2" charset="77"/>
                <a:cs typeface="Palatino"/>
              </a:rPr>
              <a:t>1971</a:t>
            </a:r>
            <a:endParaRPr sz="3200" dirty="0">
              <a:latin typeface="Tico" pitchFamily="2" charset="77"/>
              <a:cs typeface="Palatino"/>
            </a:endParaRPr>
          </a:p>
        </p:txBody>
      </p:sp>
      <p:sp>
        <p:nvSpPr>
          <p:cNvPr id="3" name="object 3"/>
          <p:cNvSpPr txBox="1">
            <a:spLocks noGrp="1"/>
          </p:cNvSpPr>
          <p:nvPr>
            <p:ph type="title"/>
          </p:nvPr>
        </p:nvSpPr>
        <p:spPr>
          <a:xfrm>
            <a:off x="5261927" y="1013586"/>
            <a:ext cx="5805170" cy="1931035"/>
          </a:xfrm>
          <a:prstGeom prst="rect">
            <a:avLst/>
          </a:prstGeom>
        </p:spPr>
        <p:txBody>
          <a:bodyPr vert="horz" wrap="square" lIns="0" tIns="12700" rIns="0" bIns="0" rtlCol="0">
            <a:spAutoFit/>
          </a:bodyPr>
          <a:lstStyle/>
          <a:p>
            <a:pPr marL="584200" marR="5080" indent="-572135">
              <a:lnSpc>
                <a:spcPct val="100000"/>
              </a:lnSpc>
              <a:spcBef>
                <a:spcPts val="100"/>
              </a:spcBef>
              <a:tabLst>
                <a:tab pos="584200" algn="l"/>
              </a:tabLst>
            </a:pPr>
            <a:r>
              <a:rPr sz="2500" dirty="0"/>
              <a:t>I.	Fishing in 1836 Treaty waters, the  Bay Mills Indian Community  member was charged with using  an illegal gill net and convicted in  district court.</a:t>
            </a:r>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4853305" marR="5080" indent="-572135">
              <a:lnSpc>
                <a:spcPct val="100000"/>
              </a:lnSpc>
              <a:spcBef>
                <a:spcPts val="100"/>
              </a:spcBef>
              <a:tabLst>
                <a:tab pos="4853305" algn="l"/>
              </a:tabLst>
            </a:pPr>
            <a:r>
              <a:rPr dirty="0"/>
              <a:t>II.	The Jondreau Decision reaffirmed  the right of the Keweenaw Bay  Indian Community members to fish  in Keweenaw Bay waters of Lake  Superior without regard to Michigan fishing regulations.</a:t>
            </a:r>
          </a:p>
        </p:txBody>
      </p:sp>
      <p:sp>
        <p:nvSpPr>
          <p:cNvPr id="5" name="object 5"/>
          <p:cNvSpPr txBox="1"/>
          <p:nvPr/>
        </p:nvSpPr>
        <p:spPr>
          <a:xfrm>
            <a:off x="918527" y="1958922"/>
            <a:ext cx="3761104" cy="957955"/>
          </a:xfrm>
          <a:prstGeom prst="rect">
            <a:avLst/>
          </a:prstGeom>
        </p:spPr>
        <p:txBody>
          <a:bodyPr vert="horz" wrap="square" lIns="0" tIns="115570" rIns="0" bIns="0" rtlCol="0">
            <a:spAutoFit/>
          </a:bodyPr>
          <a:lstStyle/>
          <a:p>
            <a:pPr marL="412115" indent="-400050">
              <a:lnSpc>
                <a:spcPct val="100000"/>
              </a:lnSpc>
              <a:spcBef>
                <a:spcPts val="910"/>
              </a:spcBef>
              <a:buAutoNum type="romanUcPeriod"/>
              <a:tabLst>
                <a:tab pos="412115" algn="l"/>
                <a:tab pos="412750" algn="l"/>
              </a:tabLst>
            </a:pPr>
            <a:r>
              <a:rPr sz="1600" dirty="0">
                <a:solidFill>
                  <a:srgbClr val="FFFFFF"/>
                </a:solidFill>
                <a:latin typeface="Tico" pitchFamily="2" charset="77"/>
                <a:cs typeface="Arial"/>
              </a:rPr>
              <a:t>BIG ABE LEBLANC TICKETED</a:t>
            </a:r>
            <a:endParaRPr sz="1600" dirty="0">
              <a:latin typeface="Tico" pitchFamily="2" charset="77"/>
              <a:cs typeface="Arial"/>
            </a:endParaRPr>
          </a:p>
          <a:p>
            <a:pPr marL="412115" indent="-400050">
              <a:lnSpc>
                <a:spcPct val="100000"/>
              </a:lnSpc>
              <a:spcBef>
                <a:spcPts val="810"/>
              </a:spcBef>
              <a:buAutoNum type="romanUcPeriod"/>
              <a:tabLst>
                <a:tab pos="412115" algn="l"/>
                <a:tab pos="412750" algn="l"/>
              </a:tabLst>
            </a:pPr>
            <a:r>
              <a:rPr sz="1600" dirty="0">
                <a:solidFill>
                  <a:srgbClr val="FFFFFF"/>
                </a:solidFill>
                <a:latin typeface="Tico" pitchFamily="2" charset="77"/>
                <a:cs typeface="Arial"/>
              </a:rPr>
              <a:t>MICHIGAN V. WILLIAM JONDREAU</a:t>
            </a:r>
            <a:endParaRPr sz="1600" dirty="0">
              <a:latin typeface="Tico" pitchFamily="2" charset="77"/>
              <a:cs typeface="Arial"/>
            </a:endParaRPr>
          </a:p>
        </p:txBody>
      </p:sp>
      <p:pic>
        <p:nvPicPr>
          <p:cNvPr id="6" name="object 6"/>
          <p:cNvPicPr/>
          <p:nvPr/>
        </p:nvPicPr>
        <p:blipFill>
          <a:blip r:embed="rId3" cstate="print"/>
          <a:stretch>
            <a:fillRect/>
          </a:stretch>
        </p:blipFill>
        <p:spPr>
          <a:xfrm>
            <a:off x="836675" y="3121164"/>
            <a:ext cx="4207763" cy="2377427"/>
          </a:xfrm>
          <a:prstGeom prst="rect">
            <a:avLst/>
          </a:prstGeom>
        </p:spPr>
      </p:pic>
      <p:grpSp>
        <p:nvGrpSpPr>
          <p:cNvPr id="7" name="object 7"/>
          <p:cNvGrpSpPr/>
          <p:nvPr/>
        </p:nvGrpSpPr>
        <p:grpSpPr>
          <a:xfrm>
            <a:off x="2511541" y="5693571"/>
            <a:ext cx="864869" cy="518795"/>
            <a:chOff x="2511541" y="5693571"/>
            <a:chExt cx="864869" cy="518795"/>
          </a:xfrm>
        </p:grpSpPr>
        <p:sp>
          <p:nvSpPr>
            <p:cNvPr id="8" name="object 8">
              <a:hlinkClick r:id="rId4"/>
            </p:cNvPr>
            <p:cNvSpPr/>
            <p:nvPr/>
          </p:nvSpPr>
          <p:spPr>
            <a:xfrm>
              <a:off x="2511539" y="5693575"/>
              <a:ext cx="864869" cy="518795"/>
            </a:xfrm>
            <a:custGeom>
              <a:avLst/>
              <a:gdLst/>
              <a:ahLst/>
              <a:cxnLst/>
              <a:rect l="l" t="t" r="r" b="b"/>
              <a:pathLst>
                <a:path w="864870" h="518795">
                  <a:moveTo>
                    <a:pt x="704621" y="47129"/>
                  </a:moveTo>
                  <a:lnTo>
                    <a:pt x="685812" y="47129"/>
                  </a:lnTo>
                  <a:lnTo>
                    <a:pt x="685812" y="66217"/>
                  </a:lnTo>
                  <a:lnTo>
                    <a:pt x="685812" y="367652"/>
                  </a:lnTo>
                  <a:lnTo>
                    <a:pt x="178498" y="367652"/>
                  </a:lnTo>
                  <a:lnTo>
                    <a:pt x="178498" y="66217"/>
                  </a:lnTo>
                  <a:lnTo>
                    <a:pt x="685812" y="66217"/>
                  </a:lnTo>
                  <a:lnTo>
                    <a:pt x="685812" y="47129"/>
                  </a:lnTo>
                  <a:lnTo>
                    <a:pt x="159715" y="47129"/>
                  </a:lnTo>
                  <a:lnTo>
                    <a:pt x="159715" y="66217"/>
                  </a:lnTo>
                  <a:lnTo>
                    <a:pt x="159715" y="367652"/>
                  </a:lnTo>
                  <a:lnTo>
                    <a:pt x="159715" y="386727"/>
                  </a:lnTo>
                  <a:lnTo>
                    <a:pt x="704583" y="386727"/>
                  </a:lnTo>
                  <a:lnTo>
                    <a:pt x="704583" y="367652"/>
                  </a:lnTo>
                  <a:lnTo>
                    <a:pt x="704596" y="66217"/>
                  </a:lnTo>
                  <a:lnTo>
                    <a:pt x="704621" y="47129"/>
                  </a:lnTo>
                  <a:close/>
                </a:path>
                <a:path w="864870" h="518795">
                  <a:moveTo>
                    <a:pt x="751598" y="37693"/>
                  </a:moveTo>
                  <a:lnTo>
                    <a:pt x="748626" y="23025"/>
                  </a:lnTo>
                  <a:lnTo>
                    <a:pt x="740575" y="11049"/>
                  </a:lnTo>
                  <a:lnTo>
                    <a:pt x="728637" y="2971"/>
                  </a:lnTo>
                  <a:lnTo>
                    <a:pt x="714019" y="0"/>
                  </a:lnTo>
                  <a:lnTo>
                    <a:pt x="150317" y="0"/>
                  </a:lnTo>
                  <a:lnTo>
                    <a:pt x="135699" y="2971"/>
                  </a:lnTo>
                  <a:lnTo>
                    <a:pt x="123761" y="11049"/>
                  </a:lnTo>
                  <a:lnTo>
                    <a:pt x="115697" y="23025"/>
                  </a:lnTo>
                  <a:lnTo>
                    <a:pt x="112737" y="37693"/>
                  </a:lnTo>
                  <a:lnTo>
                    <a:pt x="112737" y="424141"/>
                  </a:lnTo>
                  <a:lnTo>
                    <a:pt x="131533" y="424141"/>
                  </a:lnTo>
                  <a:lnTo>
                    <a:pt x="131533" y="37693"/>
                  </a:lnTo>
                  <a:lnTo>
                    <a:pt x="133007" y="30365"/>
                  </a:lnTo>
                  <a:lnTo>
                    <a:pt x="137033" y="24371"/>
                  </a:lnTo>
                  <a:lnTo>
                    <a:pt x="143002" y="20332"/>
                  </a:lnTo>
                  <a:lnTo>
                    <a:pt x="150317" y="18846"/>
                  </a:lnTo>
                  <a:lnTo>
                    <a:pt x="714019" y="18846"/>
                  </a:lnTo>
                  <a:lnTo>
                    <a:pt x="721321" y="20332"/>
                  </a:lnTo>
                  <a:lnTo>
                    <a:pt x="727290" y="24371"/>
                  </a:lnTo>
                  <a:lnTo>
                    <a:pt x="731316" y="30365"/>
                  </a:lnTo>
                  <a:lnTo>
                    <a:pt x="732802" y="37693"/>
                  </a:lnTo>
                  <a:lnTo>
                    <a:pt x="732802" y="424141"/>
                  </a:lnTo>
                  <a:lnTo>
                    <a:pt x="751598" y="424141"/>
                  </a:lnTo>
                  <a:lnTo>
                    <a:pt x="751598" y="37693"/>
                  </a:lnTo>
                  <a:close/>
                </a:path>
                <a:path w="864870" h="518795">
                  <a:moveTo>
                    <a:pt x="864336" y="452234"/>
                  </a:moveTo>
                  <a:lnTo>
                    <a:pt x="845553" y="452234"/>
                  </a:lnTo>
                  <a:lnTo>
                    <a:pt x="845553" y="471081"/>
                  </a:lnTo>
                  <a:lnTo>
                    <a:pt x="843318" y="482079"/>
                  </a:lnTo>
                  <a:lnTo>
                    <a:pt x="837272" y="491058"/>
                  </a:lnTo>
                  <a:lnTo>
                    <a:pt x="828319" y="497116"/>
                  </a:lnTo>
                  <a:lnTo>
                    <a:pt x="817359" y="499351"/>
                  </a:lnTo>
                  <a:lnTo>
                    <a:pt x="46964" y="499351"/>
                  </a:lnTo>
                  <a:lnTo>
                    <a:pt x="36004" y="497116"/>
                  </a:lnTo>
                  <a:lnTo>
                    <a:pt x="27051" y="491058"/>
                  </a:lnTo>
                  <a:lnTo>
                    <a:pt x="21005" y="482079"/>
                  </a:lnTo>
                  <a:lnTo>
                    <a:pt x="18783" y="471081"/>
                  </a:lnTo>
                  <a:lnTo>
                    <a:pt x="366395" y="471081"/>
                  </a:lnTo>
                  <a:lnTo>
                    <a:pt x="367588" y="478218"/>
                  </a:lnTo>
                  <a:lnTo>
                    <a:pt x="371271" y="484149"/>
                  </a:lnTo>
                  <a:lnTo>
                    <a:pt x="376923" y="488251"/>
                  </a:lnTo>
                  <a:lnTo>
                    <a:pt x="383946" y="489927"/>
                  </a:lnTo>
                  <a:lnTo>
                    <a:pt x="479145" y="489927"/>
                  </a:lnTo>
                  <a:lnTo>
                    <a:pt x="486270" y="488734"/>
                  </a:lnTo>
                  <a:lnTo>
                    <a:pt x="492175" y="485038"/>
                  </a:lnTo>
                  <a:lnTo>
                    <a:pt x="496265" y="479374"/>
                  </a:lnTo>
                  <a:lnTo>
                    <a:pt x="497928" y="472338"/>
                  </a:lnTo>
                  <a:lnTo>
                    <a:pt x="497928" y="471081"/>
                  </a:lnTo>
                  <a:lnTo>
                    <a:pt x="845553" y="471081"/>
                  </a:lnTo>
                  <a:lnTo>
                    <a:pt x="845553" y="452234"/>
                  </a:lnTo>
                  <a:lnTo>
                    <a:pt x="479145" y="452234"/>
                  </a:lnTo>
                  <a:lnTo>
                    <a:pt x="479145" y="471081"/>
                  </a:lnTo>
                  <a:lnTo>
                    <a:pt x="385191" y="471081"/>
                  </a:lnTo>
                  <a:lnTo>
                    <a:pt x="385191" y="452234"/>
                  </a:lnTo>
                  <a:lnTo>
                    <a:pt x="0" y="452234"/>
                  </a:lnTo>
                  <a:lnTo>
                    <a:pt x="0" y="471081"/>
                  </a:lnTo>
                  <a:lnTo>
                    <a:pt x="3695" y="489407"/>
                  </a:lnTo>
                  <a:lnTo>
                    <a:pt x="13766" y="504380"/>
                  </a:lnTo>
                  <a:lnTo>
                    <a:pt x="28689" y="514477"/>
                  </a:lnTo>
                  <a:lnTo>
                    <a:pt x="46964" y="518198"/>
                  </a:lnTo>
                  <a:lnTo>
                    <a:pt x="817359" y="518198"/>
                  </a:lnTo>
                  <a:lnTo>
                    <a:pt x="835634" y="514477"/>
                  </a:lnTo>
                  <a:lnTo>
                    <a:pt x="850569" y="504380"/>
                  </a:lnTo>
                  <a:lnTo>
                    <a:pt x="853948" y="499351"/>
                  </a:lnTo>
                  <a:lnTo>
                    <a:pt x="860628" y="489407"/>
                  </a:lnTo>
                  <a:lnTo>
                    <a:pt x="864336" y="471081"/>
                  </a:lnTo>
                  <a:lnTo>
                    <a:pt x="864336" y="452234"/>
                  </a:lnTo>
                  <a:close/>
                </a:path>
              </a:pathLst>
            </a:custGeom>
            <a:solidFill>
              <a:srgbClr val="4189B3"/>
            </a:solidFill>
          </p:spPr>
          <p:txBody>
            <a:bodyPr wrap="square" lIns="0" tIns="0" rIns="0" bIns="0" rtlCol="0"/>
            <a:lstStyle/>
            <a:p>
              <a:endParaRPr/>
            </a:p>
          </p:txBody>
        </p:sp>
        <p:pic>
          <p:nvPicPr>
            <p:cNvPr id="9" name="object 9"/>
            <p:cNvPicPr/>
            <p:nvPr/>
          </p:nvPicPr>
          <p:blipFill>
            <a:blip r:embed="rId5" cstate="print"/>
            <a:stretch>
              <a:fillRect/>
            </a:stretch>
          </p:blipFill>
          <p:spPr>
            <a:xfrm>
              <a:off x="2821561" y="5787923"/>
              <a:ext cx="244257" cy="244988"/>
            </a:xfrm>
            <a:prstGeom prst="rect">
              <a:avLst/>
            </a:prstGeom>
          </p:spPr>
        </p:pic>
      </p:grpSp>
      <p:pic>
        <p:nvPicPr>
          <p:cNvPr id="10" name="object 4">
            <a:extLst>
              <a:ext uri="{FF2B5EF4-FFF2-40B4-BE49-F238E27FC236}">
                <a16:creationId xmlns:a16="http://schemas.microsoft.com/office/drawing/2014/main" id="{A9B986C5-6072-1ABA-A752-0B1C405E7CB2}"/>
              </a:ext>
            </a:extLst>
          </p:cNvPr>
          <p:cNvPicPr/>
          <p:nvPr/>
        </p:nvPicPr>
        <p:blipFill>
          <a:blip r:embed="rId6" cstate="print"/>
          <a:stretch>
            <a:fillRect/>
          </a:stretch>
        </p:blipFill>
        <p:spPr>
          <a:xfrm>
            <a:off x="157734" y="5644133"/>
            <a:ext cx="1070609" cy="107060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91200" y="819476"/>
            <a:ext cx="5971540" cy="5039841"/>
          </a:xfrm>
          <a:prstGeom prst="rect">
            <a:avLst/>
          </a:prstGeom>
        </p:spPr>
        <p:txBody>
          <a:bodyPr vert="horz" wrap="square" lIns="0" tIns="12700" rIns="0" bIns="0" rtlCol="0">
            <a:spAutoFit/>
          </a:bodyPr>
          <a:lstStyle/>
          <a:p>
            <a:pPr marL="12700" marR="5080">
              <a:lnSpc>
                <a:spcPct val="100000"/>
              </a:lnSpc>
              <a:spcBef>
                <a:spcPts val="100"/>
              </a:spcBef>
            </a:pPr>
            <a:r>
              <a:rPr sz="2500" dirty="0">
                <a:solidFill>
                  <a:srgbClr val="FFFFFF"/>
                </a:solidFill>
                <a:latin typeface="Arial"/>
                <a:cs typeface="Arial"/>
              </a:rPr>
              <a:t>Fred and Mike Tribble, members of the  Lac Courte Oreilles Band (LCO), were  arrested on Chief Lake by Wisconsin  Department of Natural Resources  wardens for possession of a spear, for  taking fish from off-reservation waters  and for occupying a fish shanty  without name and address attached.  </a:t>
            </a:r>
            <a:endParaRPr lang="en-US" sz="2500" dirty="0">
              <a:solidFill>
                <a:srgbClr val="FFFFFF"/>
              </a:solidFill>
              <a:latin typeface="Arial"/>
              <a:cs typeface="Arial"/>
            </a:endParaRPr>
          </a:p>
          <a:p>
            <a:pPr marL="12700" marR="5080">
              <a:lnSpc>
                <a:spcPct val="100000"/>
              </a:lnSpc>
              <a:spcBef>
                <a:spcPts val="100"/>
              </a:spcBef>
            </a:pPr>
            <a:endParaRPr lang="en-US" sz="2500" dirty="0">
              <a:solidFill>
                <a:srgbClr val="FFFFFF"/>
              </a:solidFill>
              <a:latin typeface="Arial"/>
              <a:cs typeface="Arial"/>
            </a:endParaRPr>
          </a:p>
          <a:p>
            <a:pPr marL="12700" marR="5080">
              <a:lnSpc>
                <a:spcPct val="100000"/>
              </a:lnSpc>
              <a:spcBef>
                <a:spcPts val="100"/>
              </a:spcBef>
            </a:pPr>
            <a:r>
              <a:rPr sz="2500" dirty="0">
                <a:solidFill>
                  <a:srgbClr val="FFFFFF"/>
                </a:solidFill>
                <a:latin typeface="Arial"/>
                <a:cs typeface="Arial"/>
              </a:rPr>
              <a:t>The Tribble brothers were fishing off-  reservation and were later found guilty  of the chargers in Sawyer County  Circuit Court.</a:t>
            </a:r>
            <a:endParaRPr sz="2500" dirty="0">
              <a:latin typeface="Arial"/>
              <a:cs typeface="Arial"/>
            </a:endParaRPr>
          </a:p>
        </p:txBody>
      </p:sp>
      <p:sp>
        <p:nvSpPr>
          <p:cNvPr id="3" name="object 3"/>
          <p:cNvSpPr txBox="1">
            <a:spLocks noGrp="1"/>
          </p:cNvSpPr>
          <p:nvPr>
            <p:ph type="title"/>
          </p:nvPr>
        </p:nvSpPr>
        <p:spPr>
          <a:xfrm>
            <a:off x="918526" y="1306047"/>
            <a:ext cx="4034473" cy="1021433"/>
          </a:xfrm>
          <a:prstGeom prst="rect">
            <a:avLst/>
          </a:prstGeom>
        </p:spPr>
        <p:txBody>
          <a:bodyPr vert="horz" wrap="square" lIns="0" tIns="191135" rIns="0" bIns="0" rtlCol="0">
            <a:spAutoFit/>
          </a:bodyPr>
          <a:lstStyle/>
          <a:p>
            <a:pPr marL="12700">
              <a:lnSpc>
                <a:spcPct val="100000"/>
              </a:lnSpc>
              <a:spcBef>
                <a:spcPts val="1505"/>
              </a:spcBef>
            </a:pPr>
            <a:r>
              <a:rPr dirty="0">
                <a:solidFill>
                  <a:srgbClr val="FDC306"/>
                </a:solidFill>
                <a:latin typeface="Tico" pitchFamily="2" charset="77"/>
                <a:cs typeface="Palatino"/>
              </a:rPr>
              <a:t>1974</a:t>
            </a:r>
          </a:p>
          <a:p>
            <a:pPr marL="12700">
              <a:lnSpc>
                <a:spcPct val="100000"/>
              </a:lnSpc>
              <a:spcBef>
                <a:spcPts val="705"/>
              </a:spcBef>
            </a:pPr>
            <a:r>
              <a:rPr sz="1600" dirty="0">
                <a:latin typeface="Tico" pitchFamily="2" charset="77"/>
              </a:rPr>
              <a:t>TRIBBLE BROTHERS ARRESTED</a:t>
            </a:r>
          </a:p>
        </p:txBody>
      </p:sp>
      <p:pic>
        <p:nvPicPr>
          <p:cNvPr id="4" name="object 4"/>
          <p:cNvPicPr/>
          <p:nvPr/>
        </p:nvPicPr>
        <p:blipFill>
          <a:blip r:embed="rId3" cstate="print"/>
          <a:stretch>
            <a:fillRect/>
          </a:stretch>
        </p:blipFill>
        <p:spPr>
          <a:xfrm>
            <a:off x="836675" y="2774442"/>
            <a:ext cx="4207763" cy="2377439"/>
          </a:xfrm>
          <a:prstGeom prst="rect">
            <a:avLst/>
          </a:prstGeom>
        </p:spPr>
      </p:pic>
      <p:grpSp>
        <p:nvGrpSpPr>
          <p:cNvPr id="5" name="object 5"/>
          <p:cNvGrpSpPr/>
          <p:nvPr/>
        </p:nvGrpSpPr>
        <p:grpSpPr>
          <a:xfrm>
            <a:off x="2376666" y="5359053"/>
            <a:ext cx="864869" cy="518795"/>
            <a:chOff x="2376666" y="5359053"/>
            <a:chExt cx="864869" cy="518795"/>
          </a:xfrm>
        </p:grpSpPr>
        <p:sp>
          <p:nvSpPr>
            <p:cNvPr id="6" name="object 6">
              <a:hlinkClick r:id="rId4"/>
            </p:cNvPr>
            <p:cNvSpPr/>
            <p:nvPr/>
          </p:nvSpPr>
          <p:spPr>
            <a:xfrm>
              <a:off x="2376665" y="5359057"/>
              <a:ext cx="864869" cy="518795"/>
            </a:xfrm>
            <a:custGeom>
              <a:avLst/>
              <a:gdLst/>
              <a:ahLst/>
              <a:cxnLst/>
              <a:rect l="l" t="t" r="r" b="b"/>
              <a:pathLst>
                <a:path w="864869" h="518795">
                  <a:moveTo>
                    <a:pt x="704608" y="47129"/>
                  </a:moveTo>
                  <a:lnTo>
                    <a:pt x="685812" y="47129"/>
                  </a:lnTo>
                  <a:lnTo>
                    <a:pt x="685812" y="66205"/>
                  </a:lnTo>
                  <a:lnTo>
                    <a:pt x="685812" y="367639"/>
                  </a:lnTo>
                  <a:lnTo>
                    <a:pt x="178498" y="367639"/>
                  </a:lnTo>
                  <a:lnTo>
                    <a:pt x="178498" y="66205"/>
                  </a:lnTo>
                  <a:lnTo>
                    <a:pt x="685812" y="66205"/>
                  </a:lnTo>
                  <a:lnTo>
                    <a:pt x="685812" y="47129"/>
                  </a:lnTo>
                  <a:lnTo>
                    <a:pt x="159715" y="47129"/>
                  </a:lnTo>
                  <a:lnTo>
                    <a:pt x="159715" y="66205"/>
                  </a:lnTo>
                  <a:lnTo>
                    <a:pt x="159715" y="367639"/>
                  </a:lnTo>
                  <a:lnTo>
                    <a:pt x="159715" y="386727"/>
                  </a:lnTo>
                  <a:lnTo>
                    <a:pt x="704583" y="386727"/>
                  </a:lnTo>
                  <a:lnTo>
                    <a:pt x="704583" y="367639"/>
                  </a:lnTo>
                  <a:lnTo>
                    <a:pt x="704596" y="66205"/>
                  </a:lnTo>
                  <a:lnTo>
                    <a:pt x="704608" y="47129"/>
                  </a:lnTo>
                  <a:close/>
                </a:path>
                <a:path w="864869" h="518795">
                  <a:moveTo>
                    <a:pt x="751598" y="37693"/>
                  </a:moveTo>
                  <a:lnTo>
                    <a:pt x="748626" y="23025"/>
                  </a:lnTo>
                  <a:lnTo>
                    <a:pt x="740575" y="11049"/>
                  </a:lnTo>
                  <a:lnTo>
                    <a:pt x="728637" y="2971"/>
                  </a:lnTo>
                  <a:lnTo>
                    <a:pt x="714019" y="0"/>
                  </a:lnTo>
                  <a:lnTo>
                    <a:pt x="150317" y="0"/>
                  </a:lnTo>
                  <a:lnTo>
                    <a:pt x="135699" y="2971"/>
                  </a:lnTo>
                  <a:lnTo>
                    <a:pt x="123761" y="11049"/>
                  </a:lnTo>
                  <a:lnTo>
                    <a:pt x="115697" y="23025"/>
                  </a:lnTo>
                  <a:lnTo>
                    <a:pt x="112737" y="37693"/>
                  </a:lnTo>
                  <a:lnTo>
                    <a:pt x="112737" y="424141"/>
                  </a:lnTo>
                  <a:lnTo>
                    <a:pt x="131533" y="424141"/>
                  </a:lnTo>
                  <a:lnTo>
                    <a:pt x="131533" y="37693"/>
                  </a:lnTo>
                  <a:lnTo>
                    <a:pt x="133007" y="30365"/>
                  </a:lnTo>
                  <a:lnTo>
                    <a:pt x="137033" y="24371"/>
                  </a:lnTo>
                  <a:lnTo>
                    <a:pt x="143002" y="20332"/>
                  </a:lnTo>
                  <a:lnTo>
                    <a:pt x="150317" y="18846"/>
                  </a:lnTo>
                  <a:lnTo>
                    <a:pt x="714019" y="18846"/>
                  </a:lnTo>
                  <a:lnTo>
                    <a:pt x="721321" y="20332"/>
                  </a:lnTo>
                  <a:lnTo>
                    <a:pt x="727290" y="24371"/>
                  </a:lnTo>
                  <a:lnTo>
                    <a:pt x="731329" y="30365"/>
                  </a:lnTo>
                  <a:lnTo>
                    <a:pt x="732802" y="37693"/>
                  </a:lnTo>
                  <a:lnTo>
                    <a:pt x="732802" y="424141"/>
                  </a:lnTo>
                  <a:lnTo>
                    <a:pt x="751598" y="424141"/>
                  </a:lnTo>
                  <a:lnTo>
                    <a:pt x="751598" y="37693"/>
                  </a:lnTo>
                  <a:close/>
                </a:path>
                <a:path w="864869" h="518795">
                  <a:moveTo>
                    <a:pt x="864336" y="452234"/>
                  </a:moveTo>
                  <a:lnTo>
                    <a:pt x="845553" y="452234"/>
                  </a:lnTo>
                  <a:lnTo>
                    <a:pt x="845553" y="471081"/>
                  </a:lnTo>
                  <a:lnTo>
                    <a:pt x="843318" y="482079"/>
                  </a:lnTo>
                  <a:lnTo>
                    <a:pt x="837272" y="491058"/>
                  </a:lnTo>
                  <a:lnTo>
                    <a:pt x="828319" y="497116"/>
                  </a:lnTo>
                  <a:lnTo>
                    <a:pt x="817359" y="499351"/>
                  </a:lnTo>
                  <a:lnTo>
                    <a:pt x="46964" y="499351"/>
                  </a:lnTo>
                  <a:lnTo>
                    <a:pt x="36004" y="497116"/>
                  </a:lnTo>
                  <a:lnTo>
                    <a:pt x="27051" y="491058"/>
                  </a:lnTo>
                  <a:lnTo>
                    <a:pt x="21005" y="482079"/>
                  </a:lnTo>
                  <a:lnTo>
                    <a:pt x="18783" y="471081"/>
                  </a:lnTo>
                  <a:lnTo>
                    <a:pt x="366395" y="471081"/>
                  </a:lnTo>
                  <a:lnTo>
                    <a:pt x="367588" y="478218"/>
                  </a:lnTo>
                  <a:lnTo>
                    <a:pt x="371271" y="484149"/>
                  </a:lnTo>
                  <a:lnTo>
                    <a:pt x="376923" y="488251"/>
                  </a:lnTo>
                  <a:lnTo>
                    <a:pt x="383933" y="489927"/>
                  </a:lnTo>
                  <a:lnTo>
                    <a:pt x="479145" y="489927"/>
                  </a:lnTo>
                  <a:lnTo>
                    <a:pt x="486257" y="488734"/>
                  </a:lnTo>
                  <a:lnTo>
                    <a:pt x="492175" y="485038"/>
                  </a:lnTo>
                  <a:lnTo>
                    <a:pt x="496265" y="479374"/>
                  </a:lnTo>
                  <a:lnTo>
                    <a:pt x="497928" y="472338"/>
                  </a:lnTo>
                  <a:lnTo>
                    <a:pt x="497928" y="471081"/>
                  </a:lnTo>
                  <a:lnTo>
                    <a:pt x="845553" y="471081"/>
                  </a:lnTo>
                  <a:lnTo>
                    <a:pt x="845553" y="452234"/>
                  </a:lnTo>
                  <a:lnTo>
                    <a:pt x="479145" y="452234"/>
                  </a:lnTo>
                  <a:lnTo>
                    <a:pt x="479145" y="471081"/>
                  </a:lnTo>
                  <a:lnTo>
                    <a:pt x="385191" y="471081"/>
                  </a:lnTo>
                  <a:lnTo>
                    <a:pt x="385191" y="452234"/>
                  </a:lnTo>
                  <a:lnTo>
                    <a:pt x="0" y="452234"/>
                  </a:lnTo>
                  <a:lnTo>
                    <a:pt x="0" y="471081"/>
                  </a:lnTo>
                  <a:lnTo>
                    <a:pt x="3695" y="489407"/>
                  </a:lnTo>
                  <a:lnTo>
                    <a:pt x="13766" y="504380"/>
                  </a:lnTo>
                  <a:lnTo>
                    <a:pt x="28689" y="514477"/>
                  </a:lnTo>
                  <a:lnTo>
                    <a:pt x="46964" y="518198"/>
                  </a:lnTo>
                  <a:lnTo>
                    <a:pt x="817359" y="518198"/>
                  </a:lnTo>
                  <a:lnTo>
                    <a:pt x="853948" y="499351"/>
                  </a:lnTo>
                  <a:lnTo>
                    <a:pt x="864336" y="471081"/>
                  </a:lnTo>
                  <a:lnTo>
                    <a:pt x="864336" y="452234"/>
                  </a:lnTo>
                  <a:close/>
                </a:path>
              </a:pathLst>
            </a:custGeom>
            <a:solidFill>
              <a:srgbClr val="4189B3"/>
            </a:solidFill>
          </p:spPr>
          <p:txBody>
            <a:bodyPr wrap="square" lIns="0" tIns="0" rIns="0" bIns="0" rtlCol="0"/>
            <a:lstStyle/>
            <a:p>
              <a:endParaRPr/>
            </a:p>
          </p:txBody>
        </p:sp>
        <p:pic>
          <p:nvPicPr>
            <p:cNvPr id="7" name="object 7"/>
            <p:cNvPicPr/>
            <p:nvPr/>
          </p:nvPicPr>
          <p:blipFill>
            <a:blip r:embed="rId5" cstate="print"/>
            <a:stretch>
              <a:fillRect/>
            </a:stretch>
          </p:blipFill>
          <p:spPr>
            <a:xfrm>
              <a:off x="2686686" y="5453405"/>
              <a:ext cx="244257" cy="244988"/>
            </a:xfrm>
            <a:prstGeom prst="rect">
              <a:avLst/>
            </a:prstGeom>
          </p:spPr>
        </p:pic>
      </p:grpSp>
      <p:pic>
        <p:nvPicPr>
          <p:cNvPr id="8" name="object 4">
            <a:extLst>
              <a:ext uri="{FF2B5EF4-FFF2-40B4-BE49-F238E27FC236}">
                <a16:creationId xmlns:a16="http://schemas.microsoft.com/office/drawing/2014/main" id="{4957B770-6B81-E264-AA1B-C86656EB7EBF}"/>
              </a:ext>
            </a:extLst>
          </p:cNvPr>
          <p:cNvPicPr/>
          <p:nvPr/>
        </p:nvPicPr>
        <p:blipFill>
          <a:blip r:embed="rId6" cstate="print"/>
          <a:stretch>
            <a:fillRect/>
          </a:stretch>
        </p:blipFill>
        <p:spPr>
          <a:xfrm>
            <a:off x="157734" y="5644133"/>
            <a:ext cx="1070609" cy="107060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61927" y="1014349"/>
            <a:ext cx="6012815" cy="5116785"/>
          </a:xfrm>
          <a:prstGeom prst="rect">
            <a:avLst/>
          </a:prstGeom>
        </p:spPr>
        <p:txBody>
          <a:bodyPr vert="horz" wrap="square" lIns="0" tIns="12700" rIns="0" bIns="0" rtlCol="0">
            <a:spAutoFit/>
          </a:bodyPr>
          <a:lstStyle/>
          <a:p>
            <a:pPr marL="12700" marR="5080">
              <a:lnSpc>
                <a:spcPct val="100000"/>
              </a:lnSpc>
              <a:spcBef>
                <a:spcPts val="100"/>
              </a:spcBef>
            </a:pPr>
            <a:r>
              <a:rPr sz="2200" dirty="0">
                <a:solidFill>
                  <a:srgbClr val="FFFFFF"/>
                </a:solidFill>
                <a:latin typeface="Arial"/>
                <a:cs typeface="Arial"/>
              </a:rPr>
              <a:t>In the Gurnoe Decision, the Wisconsin  Supreme Court decided in favor of the Bad  River and Red Cliff Bands. Based on the1854  Treaty, the court found that fishing in the off-  reservation waters of Lake Superior was a  protected treaty right and that any regulations that the state seeks to enforce  against the Chippewa are reasonable and necessary to prevent a substantial  depletion of the fish supply. </a:t>
            </a:r>
            <a:endParaRPr lang="en-US" sz="2200" dirty="0">
              <a:solidFill>
                <a:srgbClr val="FFFFFF"/>
              </a:solidFill>
              <a:latin typeface="Arial"/>
              <a:cs typeface="Arial"/>
            </a:endParaRPr>
          </a:p>
          <a:p>
            <a:pPr marL="12700" marR="5080">
              <a:lnSpc>
                <a:spcPct val="100000"/>
              </a:lnSpc>
              <a:spcBef>
                <a:spcPts val="100"/>
              </a:spcBef>
            </a:pPr>
            <a:endParaRPr lang="en-US" sz="2200" dirty="0">
              <a:solidFill>
                <a:srgbClr val="FFFFFF"/>
              </a:solidFill>
              <a:latin typeface="Arial"/>
              <a:cs typeface="Arial"/>
            </a:endParaRPr>
          </a:p>
          <a:p>
            <a:pPr marL="12700" marR="5080">
              <a:lnSpc>
                <a:spcPct val="100000"/>
              </a:lnSpc>
              <a:spcBef>
                <a:spcPts val="100"/>
              </a:spcBef>
            </a:pPr>
            <a:r>
              <a:rPr sz="2200" dirty="0">
                <a:solidFill>
                  <a:srgbClr val="FFFFFF"/>
                </a:solidFill>
                <a:latin typeface="Arial"/>
                <a:cs typeface="Arial"/>
              </a:rPr>
              <a:t>The State of  Wisconsin and tribes have successfully  negotiated agreements for the treaty commercial fishing activity since the time of  the decision.</a:t>
            </a:r>
            <a:endParaRPr sz="2200" dirty="0">
              <a:latin typeface="Arial"/>
              <a:cs typeface="Arial"/>
            </a:endParaRPr>
          </a:p>
        </p:txBody>
      </p:sp>
      <p:sp>
        <p:nvSpPr>
          <p:cNvPr id="3" name="object 3"/>
          <p:cNvSpPr txBox="1">
            <a:spLocks noGrp="1"/>
          </p:cNvSpPr>
          <p:nvPr>
            <p:ph type="title"/>
          </p:nvPr>
        </p:nvSpPr>
        <p:spPr>
          <a:xfrm>
            <a:off x="918526" y="1306047"/>
            <a:ext cx="3272473" cy="1021433"/>
          </a:xfrm>
          <a:prstGeom prst="rect">
            <a:avLst/>
          </a:prstGeom>
        </p:spPr>
        <p:txBody>
          <a:bodyPr vert="horz" wrap="square" lIns="0" tIns="191135" rIns="0" bIns="0" rtlCol="0">
            <a:spAutoFit/>
          </a:bodyPr>
          <a:lstStyle/>
          <a:p>
            <a:pPr marL="12700">
              <a:lnSpc>
                <a:spcPct val="100000"/>
              </a:lnSpc>
              <a:spcBef>
                <a:spcPts val="1505"/>
              </a:spcBef>
            </a:pPr>
            <a:r>
              <a:rPr dirty="0">
                <a:solidFill>
                  <a:srgbClr val="FDC306"/>
                </a:solidFill>
                <a:latin typeface="Tico" pitchFamily="2" charset="77"/>
                <a:cs typeface="Palatino"/>
              </a:rPr>
              <a:t>1974</a:t>
            </a:r>
          </a:p>
          <a:p>
            <a:pPr marL="12700">
              <a:lnSpc>
                <a:spcPct val="100000"/>
              </a:lnSpc>
              <a:spcBef>
                <a:spcPts val="705"/>
              </a:spcBef>
            </a:pPr>
            <a:r>
              <a:rPr sz="1600" dirty="0">
                <a:latin typeface="Tico" pitchFamily="2" charset="77"/>
              </a:rPr>
              <a:t>GURNOE V. WISCONSIN</a:t>
            </a:r>
          </a:p>
        </p:txBody>
      </p:sp>
      <p:pic>
        <p:nvPicPr>
          <p:cNvPr id="4" name="object 4">
            <a:extLst>
              <a:ext uri="{FF2B5EF4-FFF2-40B4-BE49-F238E27FC236}">
                <a16:creationId xmlns:a16="http://schemas.microsoft.com/office/drawing/2014/main" id="{140E8983-1C93-10BD-D6FD-131947175266}"/>
              </a:ext>
            </a:extLst>
          </p:cNvPr>
          <p:cNvPicPr/>
          <p:nvPr/>
        </p:nvPicPr>
        <p:blipFill>
          <a:blip r:embed="rId3" cstate="print"/>
          <a:stretch>
            <a:fillRect/>
          </a:stretch>
        </p:blipFill>
        <p:spPr>
          <a:xfrm>
            <a:off x="157734" y="5644133"/>
            <a:ext cx="1070609" cy="1070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a:extLst>
              <a:ext uri="{FF2B5EF4-FFF2-40B4-BE49-F238E27FC236}">
                <a16:creationId xmlns:a16="http://schemas.microsoft.com/office/drawing/2014/main" id="{C5E6169C-1003-085B-D745-28C7965CEE91}"/>
              </a:ext>
            </a:extLst>
          </p:cNvPr>
          <p:cNvGraphicFramePr>
            <a:graphicFrameLocks noGrp="1"/>
          </p:cNvGraphicFramePr>
          <p:nvPr>
            <p:extLst>
              <p:ext uri="{D42A27DB-BD31-4B8C-83A1-F6EECF244321}">
                <p14:modId xmlns:p14="http://schemas.microsoft.com/office/powerpoint/2010/main" val="324682805"/>
              </p:ext>
            </p:extLst>
          </p:nvPr>
        </p:nvGraphicFramePr>
        <p:xfrm>
          <a:off x="2032000" y="3875297"/>
          <a:ext cx="8128000" cy="2562894"/>
        </p:xfrm>
        <a:graphic>
          <a:graphicData uri="http://schemas.openxmlformats.org/drawingml/2006/table">
            <a:tbl>
              <a:tblPr firstRow="1" bandRow="1">
                <a:tableStyleId>{5C22544A-7EE6-4342-B048-85BDC9FD1C3A}</a:tableStyleId>
              </a:tblPr>
              <a:tblGrid>
                <a:gridCol w="787400">
                  <a:extLst>
                    <a:ext uri="{9D8B030D-6E8A-4147-A177-3AD203B41FA5}">
                      <a16:colId xmlns:a16="http://schemas.microsoft.com/office/drawing/2014/main" val="2570696843"/>
                    </a:ext>
                  </a:extLst>
                </a:gridCol>
                <a:gridCol w="1981200">
                  <a:extLst>
                    <a:ext uri="{9D8B030D-6E8A-4147-A177-3AD203B41FA5}">
                      <a16:colId xmlns:a16="http://schemas.microsoft.com/office/drawing/2014/main" val="2588212760"/>
                    </a:ext>
                  </a:extLst>
                </a:gridCol>
                <a:gridCol w="685800">
                  <a:extLst>
                    <a:ext uri="{9D8B030D-6E8A-4147-A177-3AD203B41FA5}">
                      <a16:colId xmlns:a16="http://schemas.microsoft.com/office/drawing/2014/main" val="1498460372"/>
                    </a:ext>
                  </a:extLst>
                </a:gridCol>
                <a:gridCol w="4673600">
                  <a:extLst>
                    <a:ext uri="{9D8B030D-6E8A-4147-A177-3AD203B41FA5}">
                      <a16:colId xmlns:a16="http://schemas.microsoft.com/office/drawing/2014/main" val="2312683450"/>
                    </a:ext>
                  </a:extLst>
                </a:gridCol>
              </a:tblGrid>
              <a:tr h="734094">
                <a:tc>
                  <a:txBody>
                    <a:bodyPr/>
                    <a:lstStyle/>
                    <a:p>
                      <a:pPr algn="l"/>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dirty="0"/>
                        <a:t>glifwc.org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dirty="0"/>
                        <a:t>Stay up to date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7987933"/>
                  </a:ext>
                </a:extLst>
              </a:tr>
              <a:tr h="662094">
                <a:tc>
                  <a:txBody>
                    <a:bodyPr/>
                    <a:lstStyle/>
                    <a:p>
                      <a:pPr algn="l"/>
                      <a:endParaRPr lang="en-US"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dirty="0">
                          <a:solidFill>
                            <a:schemeClr val="bg1"/>
                          </a:solidFill>
                        </a:rPr>
                        <a:t>73682 Maple St.  Odanah, WI 54861</a:t>
                      </a:r>
                    </a:p>
                    <a:p>
                      <a:pPr algn="l"/>
                      <a:r>
                        <a:rPr lang="en-US" dirty="0">
                          <a:solidFill>
                            <a:schemeClr val="bg1"/>
                          </a:solidFill>
                        </a:rPr>
                        <a:t>(715)-682-6619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en-US"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dirty="0">
                          <a:solidFill>
                            <a:schemeClr val="bg1"/>
                          </a:solidFill>
                        </a:rPr>
                        <a:t>Follow us on Facebook &amp; Instagram</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2423267"/>
                  </a:ext>
                </a:extLst>
              </a:tr>
              <a:tr h="672254">
                <a:tc>
                  <a:txBody>
                    <a:bodyPr/>
                    <a:lstStyle/>
                    <a:p>
                      <a:pPr algn="l"/>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dirty="0">
                          <a:solidFill>
                            <a:schemeClr val="bg1"/>
                          </a:solidFill>
                        </a:rPr>
                        <a:t>Get the timeline poster and discussion booklet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dirty="0">
                          <a:solidFill>
                            <a:schemeClr val="bg1"/>
                          </a:solidFill>
                        </a:rPr>
                        <a:t>Ogichidaa Playlist on YouTube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737462"/>
                  </a:ext>
                </a:extLst>
              </a:tr>
            </a:tbl>
          </a:graphicData>
        </a:graphic>
      </p:graphicFrame>
      <p:sp>
        <p:nvSpPr>
          <p:cNvPr id="3" name="object 3"/>
          <p:cNvSpPr txBox="1"/>
          <p:nvPr/>
        </p:nvSpPr>
        <p:spPr>
          <a:xfrm>
            <a:off x="1238640" y="1450377"/>
            <a:ext cx="10228580" cy="1305486"/>
          </a:xfrm>
          <a:prstGeom prst="rect">
            <a:avLst/>
          </a:prstGeom>
        </p:spPr>
        <p:txBody>
          <a:bodyPr vert="horz" wrap="square" lIns="0" tIns="12700" rIns="0" bIns="0" rtlCol="0">
            <a:spAutoFit/>
          </a:bodyPr>
          <a:lstStyle/>
          <a:p>
            <a:pPr marL="12700" marR="5080">
              <a:lnSpc>
                <a:spcPct val="100000"/>
              </a:lnSpc>
              <a:spcBef>
                <a:spcPts val="100"/>
              </a:spcBef>
            </a:pPr>
            <a:r>
              <a:rPr lang="en-US" sz="2800" dirty="0">
                <a:solidFill>
                  <a:srgbClr val="FFFFFF"/>
                </a:solidFill>
                <a:latin typeface="Arial"/>
                <a:cs typeface="Arial"/>
              </a:rPr>
              <a:t>Find the corresponding linked videos on our YouTube channel and the discussion guide for videos in our educational materials store front. Miigwech!</a:t>
            </a:r>
            <a:endParaRPr sz="2800" dirty="0">
              <a:latin typeface="Arial"/>
              <a:cs typeface="Arial"/>
            </a:endParaRPr>
          </a:p>
        </p:txBody>
      </p:sp>
      <p:pic>
        <p:nvPicPr>
          <p:cNvPr id="4" name="object 4">
            <a:extLst>
              <a:ext uri="{FF2B5EF4-FFF2-40B4-BE49-F238E27FC236}">
                <a16:creationId xmlns:a16="http://schemas.microsoft.com/office/drawing/2014/main" id="{6164CCE1-1F10-5227-3AA4-25B770A69025}"/>
              </a:ext>
            </a:extLst>
          </p:cNvPr>
          <p:cNvPicPr/>
          <p:nvPr/>
        </p:nvPicPr>
        <p:blipFill>
          <a:blip r:embed="rId3" cstate="print"/>
          <a:stretch>
            <a:fillRect/>
          </a:stretch>
        </p:blipFill>
        <p:spPr>
          <a:xfrm>
            <a:off x="157734" y="5644133"/>
            <a:ext cx="1070609" cy="1070609"/>
          </a:xfrm>
          <a:prstGeom prst="rect">
            <a:avLst/>
          </a:prstGeom>
        </p:spPr>
      </p:pic>
      <p:sp>
        <p:nvSpPr>
          <p:cNvPr id="30" name="Oval 29">
            <a:hlinkClick r:id="rId4"/>
            <a:extLst>
              <a:ext uri="{FF2B5EF4-FFF2-40B4-BE49-F238E27FC236}">
                <a16:creationId xmlns:a16="http://schemas.microsoft.com/office/drawing/2014/main" id="{B48DF068-9BFF-BDFF-270E-383A6A73138A}"/>
              </a:ext>
            </a:extLst>
          </p:cNvPr>
          <p:cNvSpPr/>
          <p:nvPr/>
        </p:nvSpPr>
        <p:spPr>
          <a:xfrm>
            <a:off x="2209800" y="4013450"/>
            <a:ext cx="457200" cy="471302"/>
          </a:xfrm>
          <a:prstGeom prst="ellipse">
            <a:avLst/>
          </a:prstGeom>
          <a:blipFill dpi="0" rotWithShape="1">
            <a:blip r:embed="rId5">
              <a:lum bright="70000" contrast="-70000"/>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hlinkClick r:id="rId6"/>
            <a:extLst>
              <a:ext uri="{FF2B5EF4-FFF2-40B4-BE49-F238E27FC236}">
                <a16:creationId xmlns:a16="http://schemas.microsoft.com/office/drawing/2014/main" id="{A8681DB3-0ED9-B203-364C-DD8BDC305CAA}"/>
              </a:ext>
            </a:extLst>
          </p:cNvPr>
          <p:cNvSpPr/>
          <p:nvPr/>
        </p:nvSpPr>
        <p:spPr>
          <a:xfrm>
            <a:off x="2209800" y="4800020"/>
            <a:ext cx="457200" cy="471302"/>
          </a:xfrm>
          <a:prstGeom prst="ellipse">
            <a:avLst/>
          </a:prstGeom>
          <a:blipFill dpi="0" rotWithShape="1">
            <a:blip r:embed="rId7">
              <a:lum bright="70000" contrast="-70000"/>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hlinkClick r:id="rId8"/>
            <a:extLst>
              <a:ext uri="{FF2B5EF4-FFF2-40B4-BE49-F238E27FC236}">
                <a16:creationId xmlns:a16="http://schemas.microsoft.com/office/drawing/2014/main" id="{5F6A33B0-F860-B987-7846-D89C7040A389}"/>
              </a:ext>
            </a:extLst>
          </p:cNvPr>
          <p:cNvSpPr/>
          <p:nvPr/>
        </p:nvSpPr>
        <p:spPr>
          <a:xfrm>
            <a:off x="2209800" y="5636298"/>
            <a:ext cx="457200" cy="471302"/>
          </a:xfrm>
          <a:prstGeom prst="ellipse">
            <a:avLst/>
          </a:prstGeom>
          <a:blipFill dpi="0" rotWithShape="1">
            <a:blip r:embed="rId9">
              <a:lum bright="70000" contrast="-70000"/>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hlinkClick r:id="rId10"/>
            <a:extLst>
              <a:ext uri="{FF2B5EF4-FFF2-40B4-BE49-F238E27FC236}">
                <a16:creationId xmlns:a16="http://schemas.microsoft.com/office/drawing/2014/main" id="{4320C6C4-0390-8795-6729-F5CD685BCEAE}"/>
              </a:ext>
            </a:extLst>
          </p:cNvPr>
          <p:cNvSpPr/>
          <p:nvPr/>
        </p:nvSpPr>
        <p:spPr>
          <a:xfrm>
            <a:off x="4876800" y="4013450"/>
            <a:ext cx="457200" cy="471302"/>
          </a:xfrm>
          <a:prstGeom prst="ellipse">
            <a:avLst/>
          </a:prstGeom>
          <a:blipFill dpi="0" rotWithShape="1">
            <a:blip r:embed="rId11">
              <a:lum bright="70000" contrast="-70000"/>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hlinkClick r:id="rId12"/>
            <a:extLst>
              <a:ext uri="{FF2B5EF4-FFF2-40B4-BE49-F238E27FC236}">
                <a16:creationId xmlns:a16="http://schemas.microsoft.com/office/drawing/2014/main" id="{F1B16C52-9FF6-2589-D420-9E27838CE904}"/>
              </a:ext>
            </a:extLst>
          </p:cNvPr>
          <p:cNvSpPr/>
          <p:nvPr/>
        </p:nvSpPr>
        <p:spPr>
          <a:xfrm>
            <a:off x="4878859" y="4825155"/>
            <a:ext cx="457200" cy="471302"/>
          </a:xfrm>
          <a:prstGeom prst="ellipse">
            <a:avLst/>
          </a:prstGeom>
          <a:blipFill dpi="0" rotWithShape="1">
            <a:blip r:embed="rId13">
              <a:lum bright="70000" contrast="-70000"/>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hlinkClick r:id="rId14"/>
            <a:extLst>
              <a:ext uri="{FF2B5EF4-FFF2-40B4-BE49-F238E27FC236}">
                <a16:creationId xmlns:a16="http://schemas.microsoft.com/office/drawing/2014/main" id="{D3AF632F-EBDA-A27C-7F19-D18587E7C7F4}"/>
              </a:ext>
            </a:extLst>
          </p:cNvPr>
          <p:cNvSpPr/>
          <p:nvPr/>
        </p:nvSpPr>
        <p:spPr>
          <a:xfrm>
            <a:off x="4878859" y="5648841"/>
            <a:ext cx="457200" cy="471302"/>
          </a:xfrm>
          <a:prstGeom prst="ellipse">
            <a:avLst/>
          </a:prstGeom>
          <a:blipFill dpi="0" rotWithShape="1">
            <a:blip r:embed="rId15">
              <a:lum bright="70000" contrast="-70000"/>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527" y="1484630"/>
            <a:ext cx="1672273" cy="504625"/>
          </a:xfrm>
          <a:prstGeom prst="rect">
            <a:avLst/>
          </a:prstGeom>
        </p:spPr>
        <p:txBody>
          <a:bodyPr vert="horz" wrap="square" lIns="0" tIns="12065" rIns="0" bIns="0" rtlCol="0">
            <a:spAutoFit/>
          </a:bodyPr>
          <a:lstStyle/>
          <a:p>
            <a:pPr marL="12700">
              <a:lnSpc>
                <a:spcPct val="100000"/>
              </a:lnSpc>
              <a:spcBef>
                <a:spcPts val="95"/>
              </a:spcBef>
            </a:pPr>
            <a:r>
              <a:rPr spc="-5" dirty="0">
                <a:solidFill>
                  <a:srgbClr val="FDC306"/>
                </a:solidFill>
                <a:latin typeface="Tico" pitchFamily="2" charset="77"/>
                <a:cs typeface="Palatino"/>
              </a:rPr>
              <a:t>1981</a:t>
            </a:r>
          </a:p>
        </p:txBody>
      </p:sp>
      <p:sp>
        <p:nvSpPr>
          <p:cNvPr id="3" name="object 3"/>
          <p:cNvSpPr txBox="1"/>
          <p:nvPr/>
        </p:nvSpPr>
        <p:spPr>
          <a:xfrm>
            <a:off x="5280978" y="1484630"/>
            <a:ext cx="5992495" cy="4415155"/>
          </a:xfrm>
          <a:prstGeom prst="rect">
            <a:avLst/>
          </a:prstGeom>
        </p:spPr>
        <p:txBody>
          <a:bodyPr vert="horz" wrap="square" lIns="0" tIns="12065" rIns="0" bIns="0" rtlCol="0">
            <a:spAutoFit/>
          </a:bodyPr>
          <a:lstStyle/>
          <a:p>
            <a:pPr marL="12700" marR="5080">
              <a:lnSpc>
                <a:spcPct val="100000"/>
              </a:lnSpc>
              <a:spcBef>
                <a:spcPts val="95"/>
              </a:spcBef>
            </a:pPr>
            <a:r>
              <a:rPr sz="3200" dirty="0">
                <a:solidFill>
                  <a:srgbClr val="FFFFFF"/>
                </a:solidFill>
                <a:latin typeface="Arial"/>
                <a:cs typeface="Arial"/>
              </a:rPr>
              <a:t>Upholds rights reserved in 1836  treaty. Michigan Chippewa  and Ottawa tribes form the  Chippewa Ottawa Treaty  Management Authority  (COTFMA) to begin self-  regulation and management  of the treaty area fisheries  and resources.</a:t>
            </a:r>
            <a:endParaRPr sz="3200" dirty="0">
              <a:latin typeface="Arial"/>
              <a:cs typeface="Arial"/>
            </a:endParaRPr>
          </a:p>
        </p:txBody>
      </p:sp>
      <p:sp>
        <p:nvSpPr>
          <p:cNvPr id="4" name="object 4"/>
          <p:cNvSpPr txBox="1"/>
          <p:nvPr/>
        </p:nvSpPr>
        <p:spPr>
          <a:xfrm>
            <a:off x="918527" y="2061463"/>
            <a:ext cx="3207385" cy="696601"/>
          </a:xfrm>
          <a:prstGeom prst="rect">
            <a:avLst/>
          </a:prstGeom>
        </p:spPr>
        <p:txBody>
          <a:bodyPr vert="horz" wrap="square" lIns="0" tIns="40005" rIns="0" bIns="0" rtlCol="0">
            <a:spAutoFit/>
          </a:bodyPr>
          <a:lstStyle/>
          <a:p>
            <a:pPr marL="12700" marR="5080">
              <a:lnSpc>
                <a:spcPts val="1730"/>
              </a:lnSpc>
              <a:spcBef>
                <a:spcPts val="315"/>
              </a:spcBef>
            </a:pPr>
            <a:r>
              <a:rPr sz="1600" dirty="0">
                <a:solidFill>
                  <a:srgbClr val="FFFFFF"/>
                </a:solidFill>
                <a:latin typeface="Tico" pitchFamily="2" charset="77"/>
                <a:cs typeface="Arial"/>
              </a:rPr>
              <a:t>U.S. SUPREME COURT REFUSES TO  REVIEW MICHIGAN CASE</a:t>
            </a:r>
            <a:endParaRPr sz="1600" dirty="0">
              <a:latin typeface="Tico" pitchFamily="2" charset="77"/>
              <a:cs typeface="Arial"/>
            </a:endParaRPr>
          </a:p>
        </p:txBody>
      </p:sp>
      <p:pic>
        <p:nvPicPr>
          <p:cNvPr id="5" name="object 4">
            <a:extLst>
              <a:ext uri="{FF2B5EF4-FFF2-40B4-BE49-F238E27FC236}">
                <a16:creationId xmlns:a16="http://schemas.microsoft.com/office/drawing/2014/main" id="{B9B75328-3FDB-F834-D9F0-B8CE8BBD30E7}"/>
              </a:ext>
            </a:extLst>
          </p:cNvPr>
          <p:cNvPicPr/>
          <p:nvPr/>
        </p:nvPicPr>
        <p:blipFill>
          <a:blip r:embed="rId3" cstate="print"/>
          <a:stretch>
            <a:fillRect/>
          </a:stretch>
        </p:blipFill>
        <p:spPr>
          <a:xfrm>
            <a:off x="157734" y="5644133"/>
            <a:ext cx="1070609" cy="107060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61927" y="920622"/>
            <a:ext cx="5988685" cy="4564711"/>
          </a:xfrm>
          <a:prstGeom prst="rect">
            <a:avLst/>
          </a:prstGeom>
        </p:spPr>
        <p:txBody>
          <a:bodyPr vert="horz" wrap="square" lIns="0" tIns="100965" rIns="0" bIns="0" rtlCol="0">
            <a:spAutoFit/>
          </a:bodyPr>
          <a:lstStyle/>
          <a:p>
            <a:pPr marL="12700" marR="5080">
              <a:lnSpc>
                <a:spcPts val="2880"/>
              </a:lnSpc>
              <a:spcBef>
                <a:spcPts val="795"/>
              </a:spcBef>
            </a:pPr>
            <a:r>
              <a:rPr sz="3000" dirty="0">
                <a:solidFill>
                  <a:srgbClr val="FFFFFF"/>
                </a:solidFill>
                <a:latin typeface="Arial"/>
                <a:cs typeface="Arial"/>
              </a:rPr>
              <a:t>The Fox Decision affirmed the  rights of the Bay Mills Indian  Community, the Grand Travers  Band of Ottawa and Chippewa  Indians, the Little River Band of  Ottawa Indians, the Little  Traverse Bay Bands of Odawa  Indians, and the Sault Ste. Marie Tribe of Chippewa Indians to fish  in ceded areas of the Great  Lakes in the boundaries of  Michigan based on the 1836 </a:t>
            </a:r>
            <a:r>
              <a:rPr lang="en-US" sz="3000" dirty="0">
                <a:solidFill>
                  <a:srgbClr val="FFFFFF"/>
                </a:solidFill>
                <a:latin typeface="Arial"/>
                <a:cs typeface="Arial"/>
              </a:rPr>
              <a:t>T</a:t>
            </a:r>
            <a:r>
              <a:rPr sz="3000" dirty="0">
                <a:solidFill>
                  <a:srgbClr val="FFFFFF"/>
                </a:solidFill>
                <a:latin typeface="Arial"/>
                <a:cs typeface="Arial"/>
              </a:rPr>
              <a:t>reaty.</a:t>
            </a:r>
            <a:endParaRPr sz="3000" dirty="0">
              <a:latin typeface="Arial"/>
              <a:cs typeface="Arial"/>
            </a:endParaRPr>
          </a:p>
        </p:txBody>
      </p:sp>
      <p:sp>
        <p:nvSpPr>
          <p:cNvPr id="3" name="object 3"/>
          <p:cNvSpPr txBox="1">
            <a:spLocks noGrp="1"/>
          </p:cNvSpPr>
          <p:nvPr>
            <p:ph type="title"/>
          </p:nvPr>
        </p:nvSpPr>
        <p:spPr>
          <a:xfrm>
            <a:off x="918527" y="1306047"/>
            <a:ext cx="3272473" cy="1021433"/>
          </a:xfrm>
          <a:prstGeom prst="rect">
            <a:avLst/>
          </a:prstGeom>
        </p:spPr>
        <p:txBody>
          <a:bodyPr vert="horz" wrap="square" lIns="0" tIns="191135" rIns="0" bIns="0" rtlCol="0">
            <a:spAutoFit/>
          </a:bodyPr>
          <a:lstStyle/>
          <a:p>
            <a:pPr marL="12700">
              <a:lnSpc>
                <a:spcPct val="100000"/>
              </a:lnSpc>
              <a:spcBef>
                <a:spcPts val="1505"/>
              </a:spcBef>
            </a:pPr>
            <a:r>
              <a:rPr dirty="0">
                <a:solidFill>
                  <a:srgbClr val="FDC306"/>
                </a:solidFill>
                <a:latin typeface="Tico" pitchFamily="2" charset="77"/>
                <a:cs typeface="Palatino"/>
              </a:rPr>
              <a:t>1981</a:t>
            </a:r>
          </a:p>
          <a:p>
            <a:pPr marL="12700">
              <a:lnSpc>
                <a:spcPct val="100000"/>
              </a:lnSpc>
              <a:spcBef>
                <a:spcPts val="705"/>
              </a:spcBef>
            </a:pPr>
            <a:r>
              <a:rPr sz="1600" dirty="0">
                <a:latin typeface="Tico" pitchFamily="2" charset="77"/>
              </a:rPr>
              <a:t>UNITED STATES V. MICHIGAN</a:t>
            </a:r>
          </a:p>
        </p:txBody>
      </p:sp>
      <p:pic>
        <p:nvPicPr>
          <p:cNvPr id="4" name="object 4">
            <a:extLst>
              <a:ext uri="{FF2B5EF4-FFF2-40B4-BE49-F238E27FC236}">
                <a16:creationId xmlns:a16="http://schemas.microsoft.com/office/drawing/2014/main" id="{BC69B6DF-894B-B2EE-E864-6A0D229821A8}"/>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8527" y="1484630"/>
            <a:ext cx="839469" cy="513080"/>
          </a:xfrm>
          <a:prstGeom prst="rect">
            <a:avLst/>
          </a:prstGeom>
        </p:spPr>
        <p:txBody>
          <a:bodyPr vert="horz" wrap="square" lIns="0" tIns="12065" rIns="0" bIns="0" rtlCol="0">
            <a:spAutoFit/>
          </a:bodyPr>
          <a:lstStyle/>
          <a:p>
            <a:pPr marL="12700">
              <a:lnSpc>
                <a:spcPct val="100000"/>
              </a:lnSpc>
              <a:spcBef>
                <a:spcPts val="95"/>
              </a:spcBef>
            </a:pPr>
            <a:r>
              <a:rPr sz="3200" spc="-5" dirty="0">
                <a:solidFill>
                  <a:srgbClr val="FDC306"/>
                </a:solidFill>
                <a:latin typeface="Palatino"/>
                <a:cs typeface="Palatino"/>
              </a:rPr>
              <a:t>1982</a:t>
            </a:r>
            <a:endParaRPr sz="3200">
              <a:latin typeface="Palatino"/>
              <a:cs typeface="Palatino"/>
            </a:endParaRPr>
          </a:p>
        </p:txBody>
      </p:sp>
      <p:sp>
        <p:nvSpPr>
          <p:cNvPr id="3" name="object 3"/>
          <p:cNvSpPr txBox="1"/>
          <p:nvPr/>
        </p:nvSpPr>
        <p:spPr>
          <a:xfrm>
            <a:off x="918527" y="2061463"/>
            <a:ext cx="4567873" cy="478593"/>
          </a:xfrm>
          <a:prstGeom prst="rect">
            <a:avLst/>
          </a:prstGeom>
        </p:spPr>
        <p:txBody>
          <a:bodyPr vert="horz" wrap="square" lIns="0" tIns="40005" rIns="0" bIns="0" rtlCol="0">
            <a:spAutoFit/>
          </a:bodyPr>
          <a:lstStyle/>
          <a:p>
            <a:pPr marL="12700" marR="5080">
              <a:lnSpc>
                <a:spcPts val="1730"/>
              </a:lnSpc>
              <a:spcBef>
                <a:spcPts val="315"/>
              </a:spcBef>
            </a:pPr>
            <a:r>
              <a:rPr sz="1600" dirty="0">
                <a:solidFill>
                  <a:srgbClr val="FFFFFF"/>
                </a:solidFill>
                <a:latin typeface="Tico" pitchFamily="2" charset="77"/>
                <a:cs typeface="Arial"/>
              </a:rPr>
              <a:t>GREAT LAKES INDIAN FISHERIES  COMMISION WAS FORMED</a:t>
            </a:r>
            <a:endParaRPr sz="1600" dirty="0">
              <a:latin typeface="Tico" pitchFamily="2" charset="77"/>
              <a:cs typeface="Arial"/>
            </a:endParaRPr>
          </a:p>
        </p:txBody>
      </p:sp>
      <p:pic>
        <p:nvPicPr>
          <p:cNvPr id="4" name="object 4">
            <a:extLst>
              <a:ext uri="{FF2B5EF4-FFF2-40B4-BE49-F238E27FC236}">
                <a16:creationId xmlns:a16="http://schemas.microsoft.com/office/drawing/2014/main" id="{16C854D1-4EDC-88CE-8601-6A95BBC15CEE}"/>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1676400"/>
            <a:ext cx="1900873" cy="504625"/>
          </a:xfrm>
          <a:prstGeom prst="rect">
            <a:avLst/>
          </a:prstGeom>
        </p:spPr>
        <p:txBody>
          <a:bodyPr vert="horz" wrap="square" lIns="0" tIns="12065" rIns="0" bIns="0" rtlCol="0">
            <a:spAutoFit/>
          </a:bodyPr>
          <a:lstStyle/>
          <a:p>
            <a:pPr marL="12700">
              <a:lnSpc>
                <a:spcPct val="100000"/>
              </a:lnSpc>
              <a:spcBef>
                <a:spcPts val="95"/>
              </a:spcBef>
            </a:pPr>
            <a:r>
              <a:rPr spc="-5" dirty="0">
                <a:solidFill>
                  <a:srgbClr val="FDC306"/>
                </a:solidFill>
                <a:latin typeface="Tico" pitchFamily="2" charset="77"/>
                <a:cs typeface="Palatino"/>
              </a:rPr>
              <a:t>1983</a:t>
            </a:r>
          </a:p>
        </p:txBody>
      </p:sp>
      <p:sp>
        <p:nvSpPr>
          <p:cNvPr id="3" name="object 3"/>
          <p:cNvSpPr txBox="1"/>
          <p:nvPr/>
        </p:nvSpPr>
        <p:spPr>
          <a:xfrm>
            <a:off x="5538265" y="1095348"/>
            <a:ext cx="5982335" cy="4667303"/>
          </a:xfrm>
          <a:prstGeom prst="rect">
            <a:avLst/>
          </a:prstGeom>
        </p:spPr>
        <p:txBody>
          <a:bodyPr vert="horz" wrap="square" lIns="0" tIns="100965" rIns="0" bIns="0" rtlCol="0">
            <a:spAutoFit/>
          </a:bodyPr>
          <a:lstStyle/>
          <a:p>
            <a:pPr marL="12700" marR="5080">
              <a:lnSpc>
                <a:spcPts val="2880"/>
              </a:lnSpc>
              <a:spcBef>
                <a:spcPts val="795"/>
              </a:spcBef>
            </a:pPr>
            <a:r>
              <a:rPr sz="3000" dirty="0">
                <a:solidFill>
                  <a:srgbClr val="FFFFFF"/>
                </a:solidFill>
                <a:latin typeface="Arial"/>
                <a:cs typeface="Arial"/>
              </a:rPr>
              <a:t>Rever</a:t>
            </a:r>
            <a:r>
              <a:rPr lang="en-US" sz="3000" dirty="0">
                <a:solidFill>
                  <a:srgbClr val="FFFFFF"/>
                </a:solidFill>
                <a:latin typeface="Arial"/>
                <a:cs typeface="Arial"/>
              </a:rPr>
              <a:t>ses</a:t>
            </a:r>
            <a:r>
              <a:rPr sz="3000" dirty="0">
                <a:solidFill>
                  <a:srgbClr val="FFFFFF"/>
                </a:solidFill>
                <a:latin typeface="Arial"/>
                <a:cs typeface="Arial"/>
              </a:rPr>
              <a:t> appeal and upholds  Ojibwe off reservation hunting,  fishing, and gathering rights as  set forth in the 1837 and 1842  treaties. </a:t>
            </a:r>
            <a:endParaRPr lang="en-US" sz="3000" dirty="0">
              <a:solidFill>
                <a:srgbClr val="FFFFFF"/>
              </a:solidFill>
              <a:latin typeface="Arial"/>
              <a:cs typeface="Arial"/>
            </a:endParaRPr>
          </a:p>
          <a:p>
            <a:pPr marL="12700" marR="5080">
              <a:lnSpc>
                <a:spcPts val="2880"/>
              </a:lnSpc>
              <a:spcBef>
                <a:spcPts val="795"/>
              </a:spcBef>
            </a:pPr>
            <a:r>
              <a:rPr sz="3000" dirty="0">
                <a:solidFill>
                  <a:srgbClr val="FFFFFF"/>
                </a:solidFill>
                <a:latin typeface="Arial"/>
                <a:cs typeface="Arial"/>
              </a:rPr>
              <a:t>The U.S. Supreme Court  refuses to hear the case thereby  upholding the Ojibwe treaty rights. Governor Earl calls for  cooperation among state  agencies and tribal  governments to resolve the  matter.</a:t>
            </a:r>
            <a:endParaRPr sz="3000" dirty="0">
              <a:latin typeface="Arial"/>
              <a:cs typeface="Arial"/>
            </a:endParaRPr>
          </a:p>
        </p:txBody>
      </p:sp>
      <p:sp>
        <p:nvSpPr>
          <p:cNvPr id="4" name="object 4"/>
          <p:cNvSpPr txBox="1"/>
          <p:nvPr/>
        </p:nvSpPr>
        <p:spPr>
          <a:xfrm>
            <a:off x="636389" y="2362200"/>
            <a:ext cx="4644073" cy="478593"/>
          </a:xfrm>
          <a:prstGeom prst="rect">
            <a:avLst/>
          </a:prstGeom>
        </p:spPr>
        <p:txBody>
          <a:bodyPr vert="horz" wrap="square" lIns="0" tIns="40005" rIns="0" bIns="0" rtlCol="0">
            <a:spAutoFit/>
          </a:bodyPr>
          <a:lstStyle/>
          <a:p>
            <a:pPr marL="12700" marR="5080">
              <a:lnSpc>
                <a:spcPts val="1730"/>
              </a:lnSpc>
              <a:spcBef>
                <a:spcPts val="315"/>
              </a:spcBef>
            </a:pPr>
            <a:r>
              <a:rPr sz="1600" dirty="0">
                <a:solidFill>
                  <a:srgbClr val="FFFFFF"/>
                </a:solidFill>
                <a:latin typeface="Tico" pitchFamily="2" charset="77"/>
                <a:cs typeface="Arial"/>
              </a:rPr>
              <a:t>U.S. COUR</a:t>
            </a:r>
            <a:r>
              <a:rPr lang="en-US" sz="1600" dirty="0">
                <a:solidFill>
                  <a:srgbClr val="FFFFFF"/>
                </a:solidFill>
                <a:latin typeface="Tico" pitchFamily="2" charset="77"/>
                <a:cs typeface="Arial"/>
              </a:rPr>
              <a:t>T</a:t>
            </a:r>
            <a:r>
              <a:rPr sz="1600" dirty="0">
                <a:solidFill>
                  <a:srgbClr val="FFFFFF"/>
                </a:solidFill>
                <a:latin typeface="Tico" pitchFamily="2" charset="77"/>
                <a:cs typeface="Arial"/>
              </a:rPr>
              <a:t> OF APPEALS RULES IN FAVOR OF LAC COURTE OREILLES</a:t>
            </a:r>
            <a:endParaRPr sz="1600" dirty="0">
              <a:latin typeface="Tico" pitchFamily="2" charset="77"/>
              <a:cs typeface="Arial"/>
            </a:endParaRPr>
          </a:p>
        </p:txBody>
      </p:sp>
      <p:pic>
        <p:nvPicPr>
          <p:cNvPr id="5" name="object 4">
            <a:extLst>
              <a:ext uri="{FF2B5EF4-FFF2-40B4-BE49-F238E27FC236}">
                <a16:creationId xmlns:a16="http://schemas.microsoft.com/office/drawing/2014/main" id="{345A3B34-6928-EE20-E815-9F580239D70A}"/>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3488" y="1580352"/>
            <a:ext cx="10039985" cy="997068"/>
          </a:xfrm>
          <a:prstGeom prst="rect">
            <a:avLst/>
          </a:prstGeom>
        </p:spPr>
        <p:txBody>
          <a:bodyPr vert="horz" wrap="square" lIns="0" tIns="12065" rIns="0" bIns="0" rtlCol="0">
            <a:spAutoFit/>
          </a:bodyPr>
          <a:lstStyle/>
          <a:p>
            <a:pPr marL="4197985" marR="5080">
              <a:lnSpc>
                <a:spcPct val="100000"/>
              </a:lnSpc>
              <a:spcBef>
                <a:spcPts val="95"/>
              </a:spcBef>
            </a:pPr>
            <a:r>
              <a:rPr dirty="0"/>
              <a:t>Created to address resource  management issues.</a:t>
            </a:r>
          </a:p>
        </p:txBody>
      </p:sp>
      <p:sp>
        <p:nvSpPr>
          <p:cNvPr id="3" name="object 3"/>
          <p:cNvSpPr txBox="1"/>
          <p:nvPr/>
        </p:nvSpPr>
        <p:spPr>
          <a:xfrm>
            <a:off x="918527" y="1306047"/>
            <a:ext cx="3882073" cy="1244600"/>
          </a:xfrm>
          <a:prstGeom prst="rect">
            <a:avLst/>
          </a:prstGeom>
        </p:spPr>
        <p:txBody>
          <a:bodyPr vert="horz" wrap="square" lIns="0" tIns="191135" rIns="0" bIns="0" rtlCol="0">
            <a:spAutoFit/>
          </a:bodyPr>
          <a:lstStyle/>
          <a:p>
            <a:pPr marL="12700">
              <a:lnSpc>
                <a:spcPct val="100000"/>
              </a:lnSpc>
              <a:spcBef>
                <a:spcPts val="1505"/>
              </a:spcBef>
            </a:pPr>
            <a:r>
              <a:rPr sz="3200" dirty="0">
                <a:solidFill>
                  <a:srgbClr val="FDC306"/>
                </a:solidFill>
                <a:latin typeface="Tico" pitchFamily="2" charset="77"/>
                <a:cs typeface="Palatino"/>
              </a:rPr>
              <a:t>1983</a:t>
            </a:r>
            <a:endParaRPr sz="3200" dirty="0">
              <a:latin typeface="Tico" pitchFamily="2" charset="77"/>
              <a:cs typeface="Palatino"/>
            </a:endParaRPr>
          </a:p>
          <a:p>
            <a:pPr marL="12700" marR="5080">
              <a:lnSpc>
                <a:spcPts val="1730"/>
              </a:lnSpc>
              <a:spcBef>
                <a:spcPts val="919"/>
              </a:spcBef>
            </a:pPr>
            <a:r>
              <a:rPr sz="1600" dirty="0">
                <a:solidFill>
                  <a:srgbClr val="FFFFFF"/>
                </a:solidFill>
                <a:latin typeface="Tico" pitchFamily="2" charset="77"/>
                <a:cs typeface="Arial"/>
              </a:rPr>
              <a:t>VOIGT INTERTRIBAL TASK FORCE  ESTABLISHED</a:t>
            </a:r>
            <a:endParaRPr sz="1600" dirty="0">
              <a:latin typeface="Tico" pitchFamily="2" charset="77"/>
              <a:cs typeface="Arial"/>
            </a:endParaRPr>
          </a:p>
        </p:txBody>
      </p:sp>
      <p:pic>
        <p:nvPicPr>
          <p:cNvPr id="4" name="object 4">
            <a:extLst>
              <a:ext uri="{FF2B5EF4-FFF2-40B4-BE49-F238E27FC236}">
                <a16:creationId xmlns:a16="http://schemas.microsoft.com/office/drawing/2014/main" id="{31F5D9E2-661C-7D48-7FD2-9D6E1179CAB8}"/>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527" y="1484630"/>
            <a:ext cx="839469" cy="513080"/>
          </a:xfrm>
          <a:prstGeom prst="rect">
            <a:avLst/>
          </a:prstGeom>
        </p:spPr>
        <p:txBody>
          <a:bodyPr vert="horz" wrap="square" lIns="0" tIns="12065" rIns="0" bIns="0" rtlCol="0">
            <a:spAutoFit/>
          </a:bodyPr>
          <a:lstStyle/>
          <a:p>
            <a:pPr marL="12700">
              <a:lnSpc>
                <a:spcPct val="100000"/>
              </a:lnSpc>
              <a:spcBef>
                <a:spcPts val="95"/>
              </a:spcBef>
            </a:pPr>
            <a:r>
              <a:rPr spc="-5" dirty="0">
                <a:solidFill>
                  <a:srgbClr val="FDC306"/>
                </a:solidFill>
                <a:latin typeface="Palatino"/>
                <a:cs typeface="Palatino"/>
              </a:rPr>
              <a:t>1984</a:t>
            </a:r>
          </a:p>
        </p:txBody>
      </p:sp>
      <p:sp>
        <p:nvSpPr>
          <p:cNvPr id="3" name="object 3"/>
          <p:cNvSpPr txBox="1"/>
          <p:nvPr/>
        </p:nvSpPr>
        <p:spPr>
          <a:xfrm>
            <a:off x="5405489" y="1474333"/>
            <a:ext cx="5843270" cy="4101123"/>
          </a:xfrm>
          <a:prstGeom prst="rect">
            <a:avLst/>
          </a:prstGeom>
        </p:spPr>
        <p:txBody>
          <a:bodyPr vert="horz" wrap="square" lIns="0" tIns="12700" rIns="0" bIns="0" rtlCol="0">
            <a:spAutoFit/>
          </a:bodyPr>
          <a:lstStyle/>
          <a:p>
            <a:pPr marL="12700" marR="5080">
              <a:lnSpc>
                <a:spcPct val="100000"/>
              </a:lnSpc>
              <a:spcBef>
                <a:spcPts val="100"/>
              </a:spcBef>
            </a:pPr>
            <a:r>
              <a:rPr lang="en-US" sz="2200" dirty="0">
                <a:solidFill>
                  <a:srgbClr val="FFFFFF"/>
                </a:solidFill>
                <a:latin typeface="Arial"/>
                <a:cs typeface="Arial"/>
              </a:rPr>
              <a:t>Founded by</a:t>
            </a:r>
            <a:r>
              <a:rPr sz="2200" dirty="0">
                <a:solidFill>
                  <a:srgbClr val="FFFFFF"/>
                </a:solidFill>
                <a:latin typeface="Arial"/>
                <a:cs typeface="Arial"/>
              </a:rPr>
              <a:t> eleven sovereign tribal  governments located throughout  Minnesota, Wisconsin, and Michigan</a:t>
            </a:r>
            <a:r>
              <a:rPr lang="en-US" sz="2200" dirty="0">
                <a:solidFill>
                  <a:srgbClr val="FFFFFF"/>
                </a:solidFill>
                <a:latin typeface="Arial"/>
                <a:cs typeface="Arial"/>
              </a:rPr>
              <a:t>.</a:t>
            </a:r>
          </a:p>
          <a:p>
            <a:pPr marL="12700" marR="5080">
              <a:lnSpc>
                <a:spcPct val="100000"/>
              </a:lnSpc>
              <a:spcBef>
                <a:spcPts val="100"/>
              </a:spcBef>
            </a:pPr>
            <a:endParaRPr lang="en-US" sz="2200" dirty="0">
              <a:solidFill>
                <a:srgbClr val="FFFFFF"/>
              </a:solidFill>
              <a:latin typeface="Arial"/>
              <a:cs typeface="Arial"/>
            </a:endParaRPr>
          </a:p>
          <a:p>
            <a:pPr marL="12700" marR="5080">
              <a:lnSpc>
                <a:spcPct val="100000"/>
              </a:lnSpc>
              <a:spcBef>
                <a:spcPts val="100"/>
              </a:spcBef>
            </a:pPr>
            <a:r>
              <a:rPr lang="en-US" sz="2200" dirty="0">
                <a:solidFill>
                  <a:srgbClr val="FFFFFF"/>
                </a:solidFill>
                <a:latin typeface="Arial"/>
                <a:cs typeface="Arial"/>
              </a:rPr>
              <a:t>T</a:t>
            </a:r>
            <a:r>
              <a:rPr sz="2200" dirty="0">
                <a:solidFill>
                  <a:srgbClr val="FFFFFF"/>
                </a:solidFill>
                <a:latin typeface="Arial"/>
                <a:cs typeface="Arial"/>
              </a:rPr>
              <a:t>he  Commission’s purpose is to protect and  enhance treaty-guaranteed rights to hunt,  fish, and gather on inland Ceded Territories</a:t>
            </a:r>
            <a:r>
              <a:rPr lang="en-US" sz="2200" dirty="0">
                <a:solidFill>
                  <a:srgbClr val="FFFFFF"/>
                </a:solidFill>
                <a:latin typeface="Arial"/>
                <a:cs typeface="Arial"/>
              </a:rPr>
              <a:t>,</a:t>
            </a:r>
            <a:r>
              <a:rPr sz="2200" dirty="0">
                <a:solidFill>
                  <a:srgbClr val="FFFFFF"/>
                </a:solidFill>
                <a:latin typeface="Arial"/>
                <a:cs typeface="Arial"/>
              </a:rPr>
              <a:t> ceded under the Chippewa Treaties of  1836, 1837, 1842, and 1854; to protect and  enhance treaty-guaranteed fishing on the Great Lakes; and to provide cooperative  management of these resources.</a:t>
            </a:r>
            <a:endParaRPr sz="2200" dirty="0">
              <a:latin typeface="Arial"/>
              <a:cs typeface="Arial"/>
            </a:endParaRPr>
          </a:p>
        </p:txBody>
      </p:sp>
      <p:sp>
        <p:nvSpPr>
          <p:cNvPr id="4" name="object 4"/>
          <p:cNvSpPr txBox="1"/>
          <p:nvPr/>
        </p:nvSpPr>
        <p:spPr>
          <a:xfrm>
            <a:off x="918527" y="2061463"/>
            <a:ext cx="3606165" cy="696601"/>
          </a:xfrm>
          <a:prstGeom prst="rect">
            <a:avLst/>
          </a:prstGeom>
        </p:spPr>
        <p:txBody>
          <a:bodyPr vert="horz" wrap="square" lIns="0" tIns="40005" rIns="0" bIns="0" rtlCol="0">
            <a:spAutoFit/>
          </a:bodyPr>
          <a:lstStyle/>
          <a:p>
            <a:pPr marL="12700" marR="5080">
              <a:lnSpc>
                <a:spcPts val="1730"/>
              </a:lnSpc>
              <a:spcBef>
                <a:spcPts val="315"/>
              </a:spcBef>
            </a:pPr>
            <a:r>
              <a:rPr sz="1600" dirty="0">
                <a:solidFill>
                  <a:srgbClr val="FFFFFF"/>
                </a:solidFill>
                <a:latin typeface="Tico" pitchFamily="2" charset="77"/>
                <a:cs typeface="Arial"/>
              </a:rPr>
              <a:t>GREAT LAKES INDIAN FISH &amp; WILDLIFE  COMMISSION (GLIFWC) ESTABLISHED</a:t>
            </a:r>
            <a:endParaRPr sz="1600" dirty="0">
              <a:latin typeface="Tico" pitchFamily="2" charset="77"/>
              <a:cs typeface="Arial"/>
            </a:endParaRPr>
          </a:p>
        </p:txBody>
      </p:sp>
      <p:pic>
        <p:nvPicPr>
          <p:cNvPr id="5" name="object 4">
            <a:extLst>
              <a:ext uri="{FF2B5EF4-FFF2-40B4-BE49-F238E27FC236}">
                <a16:creationId xmlns:a16="http://schemas.microsoft.com/office/drawing/2014/main" id="{075B1F08-A698-7B35-AD93-993425C1A1A8}"/>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89234" y="958772"/>
            <a:ext cx="5984240" cy="4940455"/>
          </a:xfrm>
          <a:prstGeom prst="rect">
            <a:avLst/>
          </a:prstGeom>
        </p:spPr>
        <p:txBody>
          <a:bodyPr vert="horz" wrap="square" lIns="0" tIns="92075" rIns="0" bIns="0" rtlCol="0">
            <a:spAutoFit/>
          </a:bodyPr>
          <a:lstStyle/>
          <a:p>
            <a:pPr marL="12700" marR="5080">
              <a:lnSpc>
                <a:spcPts val="2590"/>
              </a:lnSpc>
              <a:spcBef>
                <a:spcPts val="725"/>
              </a:spcBef>
            </a:pPr>
            <a:r>
              <a:rPr sz="2700" dirty="0">
                <a:solidFill>
                  <a:srgbClr val="FFFFFF"/>
                </a:solidFill>
                <a:latin typeface="Arial"/>
                <a:cs typeface="Arial"/>
              </a:rPr>
              <a:t>The regulatory agreement details  management protocols for Great  Lakes fish species including lake  trout, walleye, whitefish, perch,  salmon and bloater chubs,  covering treaty-ceded waters of  Lakes Superior, Michigan, and  Huron. </a:t>
            </a:r>
            <a:endParaRPr lang="en-US" sz="2700" dirty="0">
              <a:solidFill>
                <a:srgbClr val="FFFFFF"/>
              </a:solidFill>
              <a:latin typeface="Arial"/>
              <a:cs typeface="Arial"/>
            </a:endParaRPr>
          </a:p>
          <a:p>
            <a:pPr marL="12700" marR="5080">
              <a:lnSpc>
                <a:spcPts val="2590"/>
              </a:lnSpc>
              <a:spcBef>
                <a:spcPts val="725"/>
              </a:spcBef>
            </a:pPr>
            <a:endParaRPr lang="en-US" sz="2700" dirty="0">
              <a:solidFill>
                <a:srgbClr val="FFFFFF"/>
              </a:solidFill>
              <a:latin typeface="Arial"/>
              <a:cs typeface="Arial"/>
            </a:endParaRPr>
          </a:p>
          <a:p>
            <a:pPr marL="12700" marR="5080">
              <a:lnSpc>
                <a:spcPts val="2590"/>
              </a:lnSpc>
              <a:spcBef>
                <a:spcPts val="725"/>
              </a:spcBef>
            </a:pPr>
            <a:r>
              <a:rPr sz="2700" dirty="0">
                <a:solidFill>
                  <a:srgbClr val="FFFFFF"/>
                </a:solidFill>
                <a:latin typeface="Arial"/>
                <a:cs typeface="Arial"/>
              </a:rPr>
              <a:t>The compact helped lay the  foundation for additional  settlements that would keep the  state and Michigan treaty tribes out  of the courtroom, ushering in an era  of natural resources co-  management.</a:t>
            </a:r>
            <a:endParaRPr sz="2700" dirty="0">
              <a:latin typeface="Arial"/>
              <a:cs typeface="Arial"/>
            </a:endParaRPr>
          </a:p>
        </p:txBody>
      </p:sp>
      <p:sp>
        <p:nvSpPr>
          <p:cNvPr id="3" name="object 3"/>
          <p:cNvSpPr txBox="1">
            <a:spLocks noGrp="1"/>
          </p:cNvSpPr>
          <p:nvPr>
            <p:ph type="title"/>
          </p:nvPr>
        </p:nvSpPr>
        <p:spPr>
          <a:xfrm>
            <a:off x="918526" y="1306047"/>
            <a:ext cx="2739073" cy="1021433"/>
          </a:xfrm>
          <a:prstGeom prst="rect">
            <a:avLst/>
          </a:prstGeom>
        </p:spPr>
        <p:txBody>
          <a:bodyPr vert="horz" wrap="square" lIns="0" tIns="191135" rIns="0" bIns="0" rtlCol="0">
            <a:spAutoFit/>
          </a:bodyPr>
          <a:lstStyle/>
          <a:p>
            <a:pPr marL="12700">
              <a:lnSpc>
                <a:spcPct val="100000"/>
              </a:lnSpc>
              <a:spcBef>
                <a:spcPts val="1505"/>
              </a:spcBef>
            </a:pPr>
            <a:r>
              <a:rPr dirty="0">
                <a:solidFill>
                  <a:srgbClr val="FDC306"/>
                </a:solidFill>
                <a:latin typeface="Tico" pitchFamily="2" charset="77"/>
                <a:cs typeface="Palatino"/>
              </a:rPr>
              <a:t>1985</a:t>
            </a:r>
          </a:p>
          <a:p>
            <a:pPr marL="12700">
              <a:lnSpc>
                <a:spcPct val="100000"/>
              </a:lnSpc>
              <a:spcBef>
                <a:spcPts val="705"/>
              </a:spcBef>
            </a:pPr>
            <a:r>
              <a:rPr sz="1600" dirty="0">
                <a:latin typeface="Tico" pitchFamily="2" charset="77"/>
              </a:rPr>
              <a:t>CONSENT DECREE</a:t>
            </a:r>
          </a:p>
        </p:txBody>
      </p:sp>
      <p:pic>
        <p:nvPicPr>
          <p:cNvPr id="4" name="object 4">
            <a:extLst>
              <a:ext uri="{FF2B5EF4-FFF2-40B4-BE49-F238E27FC236}">
                <a16:creationId xmlns:a16="http://schemas.microsoft.com/office/drawing/2014/main" id="{46AA43A1-B85C-4373-8B7F-7619F2BE9B50}"/>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86" y="1010316"/>
            <a:ext cx="5860415" cy="3977371"/>
          </a:xfrm>
          <a:prstGeom prst="rect">
            <a:avLst/>
          </a:prstGeom>
        </p:spPr>
        <p:txBody>
          <a:bodyPr vert="horz" wrap="square" lIns="0" tIns="12065" rIns="0" bIns="0" rtlCol="0">
            <a:spAutoFit/>
          </a:bodyPr>
          <a:lstStyle/>
          <a:p>
            <a:pPr marL="12700" marR="5080">
              <a:lnSpc>
                <a:spcPct val="100000"/>
              </a:lnSpc>
              <a:spcBef>
                <a:spcPts val="95"/>
              </a:spcBef>
            </a:pPr>
            <a:r>
              <a:rPr sz="3200" dirty="0">
                <a:solidFill>
                  <a:srgbClr val="FFFFFF"/>
                </a:solidFill>
                <a:latin typeface="Arial"/>
                <a:cs typeface="Arial"/>
              </a:rPr>
              <a:t>Begins in response to racism  and hatred directed towards  Ojibwe people throughout  the region at boat landings  and other communal spaces.  </a:t>
            </a:r>
            <a:endParaRPr lang="en-US" sz="3200" dirty="0">
              <a:solidFill>
                <a:srgbClr val="FFFFFF"/>
              </a:solidFill>
              <a:latin typeface="Arial"/>
              <a:cs typeface="Arial"/>
            </a:endParaRPr>
          </a:p>
          <a:p>
            <a:pPr marL="12700" marR="5080">
              <a:lnSpc>
                <a:spcPct val="100000"/>
              </a:lnSpc>
              <a:spcBef>
                <a:spcPts val="95"/>
              </a:spcBef>
            </a:pPr>
            <a:endParaRPr lang="en-US" sz="3200" dirty="0">
              <a:solidFill>
                <a:srgbClr val="FFFFFF"/>
              </a:solidFill>
              <a:latin typeface="Arial"/>
              <a:cs typeface="Arial"/>
            </a:endParaRPr>
          </a:p>
          <a:p>
            <a:pPr marL="12700" marR="5080">
              <a:lnSpc>
                <a:spcPct val="100000"/>
              </a:lnSpc>
              <a:spcBef>
                <a:spcPts val="95"/>
              </a:spcBef>
            </a:pPr>
            <a:r>
              <a:rPr sz="3200" dirty="0">
                <a:solidFill>
                  <a:srgbClr val="FFFFFF"/>
                </a:solidFill>
                <a:latin typeface="Arial"/>
                <a:cs typeface="Arial"/>
              </a:rPr>
              <a:t>Later becomes the Healing  Circle Run and continues today.</a:t>
            </a:r>
            <a:endParaRPr lang="en-US" sz="3200" dirty="0">
              <a:solidFill>
                <a:srgbClr val="FFFFFF"/>
              </a:solidFill>
              <a:latin typeface="Arial"/>
              <a:cs typeface="Arial"/>
            </a:endParaRPr>
          </a:p>
        </p:txBody>
      </p:sp>
      <p:sp>
        <p:nvSpPr>
          <p:cNvPr id="3" name="object 3"/>
          <p:cNvSpPr txBox="1">
            <a:spLocks noGrp="1"/>
          </p:cNvSpPr>
          <p:nvPr>
            <p:ph type="title"/>
          </p:nvPr>
        </p:nvSpPr>
        <p:spPr>
          <a:xfrm>
            <a:off x="918527" y="1306047"/>
            <a:ext cx="3577273" cy="1025525"/>
          </a:xfrm>
          <a:prstGeom prst="rect">
            <a:avLst/>
          </a:prstGeom>
        </p:spPr>
        <p:txBody>
          <a:bodyPr vert="horz" wrap="square" lIns="0" tIns="191135" rIns="0" bIns="0" rtlCol="0">
            <a:spAutoFit/>
          </a:bodyPr>
          <a:lstStyle/>
          <a:p>
            <a:pPr marL="12700">
              <a:lnSpc>
                <a:spcPct val="100000"/>
              </a:lnSpc>
              <a:spcBef>
                <a:spcPts val="1505"/>
              </a:spcBef>
            </a:pPr>
            <a:r>
              <a:rPr dirty="0">
                <a:solidFill>
                  <a:srgbClr val="FDC306"/>
                </a:solidFill>
                <a:latin typeface="Tico" pitchFamily="2" charset="77"/>
                <a:cs typeface="Palatino"/>
              </a:rPr>
              <a:t>1989</a:t>
            </a:r>
          </a:p>
          <a:p>
            <a:pPr marL="12700">
              <a:lnSpc>
                <a:spcPct val="100000"/>
              </a:lnSpc>
              <a:spcBef>
                <a:spcPts val="705"/>
              </a:spcBef>
            </a:pPr>
            <a:r>
              <a:rPr sz="1600" dirty="0">
                <a:latin typeface="Tico" pitchFamily="2" charset="77"/>
              </a:rPr>
              <a:t>ANISHINAABE SOLIDARITY RELAY</a:t>
            </a:r>
          </a:p>
        </p:txBody>
      </p:sp>
      <p:pic>
        <p:nvPicPr>
          <p:cNvPr id="4" name="object 4"/>
          <p:cNvPicPr/>
          <p:nvPr/>
        </p:nvPicPr>
        <p:blipFill>
          <a:blip r:embed="rId3" cstate="print"/>
          <a:stretch>
            <a:fillRect/>
          </a:stretch>
        </p:blipFill>
        <p:spPr>
          <a:xfrm>
            <a:off x="685801" y="2590800"/>
            <a:ext cx="4358638" cy="2561081"/>
          </a:xfrm>
          <a:prstGeom prst="rect">
            <a:avLst/>
          </a:prstGeom>
        </p:spPr>
      </p:pic>
      <p:grpSp>
        <p:nvGrpSpPr>
          <p:cNvPr id="5" name="object 5"/>
          <p:cNvGrpSpPr/>
          <p:nvPr/>
        </p:nvGrpSpPr>
        <p:grpSpPr>
          <a:xfrm>
            <a:off x="2511541" y="5260755"/>
            <a:ext cx="864869" cy="518795"/>
            <a:chOff x="2511541" y="5260755"/>
            <a:chExt cx="864869" cy="518795"/>
          </a:xfrm>
        </p:grpSpPr>
        <p:sp>
          <p:nvSpPr>
            <p:cNvPr id="6" name="object 6">
              <a:hlinkClick r:id="rId4"/>
            </p:cNvPr>
            <p:cNvSpPr/>
            <p:nvPr/>
          </p:nvSpPr>
          <p:spPr>
            <a:xfrm>
              <a:off x="2511539" y="5260759"/>
              <a:ext cx="864869" cy="518795"/>
            </a:xfrm>
            <a:custGeom>
              <a:avLst/>
              <a:gdLst/>
              <a:ahLst/>
              <a:cxnLst/>
              <a:rect l="l" t="t" r="r" b="b"/>
              <a:pathLst>
                <a:path w="864870" h="518795">
                  <a:moveTo>
                    <a:pt x="704621" y="47129"/>
                  </a:moveTo>
                  <a:lnTo>
                    <a:pt x="685812" y="47129"/>
                  </a:lnTo>
                  <a:lnTo>
                    <a:pt x="685812" y="66205"/>
                  </a:lnTo>
                  <a:lnTo>
                    <a:pt x="685812" y="367652"/>
                  </a:lnTo>
                  <a:lnTo>
                    <a:pt x="178498" y="367652"/>
                  </a:lnTo>
                  <a:lnTo>
                    <a:pt x="178498" y="66205"/>
                  </a:lnTo>
                  <a:lnTo>
                    <a:pt x="685812" y="66205"/>
                  </a:lnTo>
                  <a:lnTo>
                    <a:pt x="685812" y="47129"/>
                  </a:lnTo>
                  <a:lnTo>
                    <a:pt x="159715" y="47129"/>
                  </a:lnTo>
                  <a:lnTo>
                    <a:pt x="159715" y="66205"/>
                  </a:lnTo>
                  <a:lnTo>
                    <a:pt x="159715" y="367652"/>
                  </a:lnTo>
                  <a:lnTo>
                    <a:pt x="159715" y="386727"/>
                  </a:lnTo>
                  <a:lnTo>
                    <a:pt x="704583" y="386727"/>
                  </a:lnTo>
                  <a:lnTo>
                    <a:pt x="704583" y="367652"/>
                  </a:lnTo>
                  <a:lnTo>
                    <a:pt x="704596" y="66205"/>
                  </a:lnTo>
                  <a:lnTo>
                    <a:pt x="704621" y="47129"/>
                  </a:lnTo>
                  <a:close/>
                </a:path>
                <a:path w="864870" h="518795">
                  <a:moveTo>
                    <a:pt x="751598" y="37693"/>
                  </a:moveTo>
                  <a:lnTo>
                    <a:pt x="748626" y="23025"/>
                  </a:lnTo>
                  <a:lnTo>
                    <a:pt x="740575" y="11049"/>
                  </a:lnTo>
                  <a:lnTo>
                    <a:pt x="728637" y="2971"/>
                  </a:lnTo>
                  <a:lnTo>
                    <a:pt x="714019" y="0"/>
                  </a:lnTo>
                  <a:lnTo>
                    <a:pt x="150317" y="0"/>
                  </a:lnTo>
                  <a:lnTo>
                    <a:pt x="135699" y="2971"/>
                  </a:lnTo>
                  <a:lnTo>
                    <a:pt x="123761" y="11049"/>
                  </a:lnTo>
                  <a:lnTo>
                    <a:pt x="115697" y="23025"/>
                  </a:lnTo>
                  <a:lnTo>
                    <a:pt x="112737" y="37693"/>
                  </a:lnTo>
                  <a:lnTo>
                    <a:pt x="112737" y="424141"/>
                  </a:lnTo>
                  <a:lnTo>
                    <a:pt x="131533" y="424141"/>
                  </a:lnTo>
                  <a:lnTo>
                    <a:pt x="131533" y="37693"/>
                  </a:lnTo>
                  <a:lnTo>
                    <a:pt x="133007" y="30365"/>
                  </a:lnTo>
                  <a:lnTo>
                    <a:pt x="137033" y="24371"/>
                  </a:lnTo>
                  <a:lnTo>
                    <a:pt x="143002" y="20332"/>
                  </a:lnTo>
                  <a:lnTo>
                    <a:pt x="150317" y="18846"/>
                  </a:lnTo>
                  <a:lnTo>
                    <a:pt x="714019" y="18846"/>
                  </a:lnTo>
                  <a:lnTo>
                    <a:pt x="721321" y="20332"/>
                  </a:lnTo>
                  <a:lnTo>
                    <a:pt x="727290" y="24371"/>
                  </a:lnTo>
                  <a:lnTo>
                    <a:pt x="731316" y="30365"/>
                  </a:lnTo>
                  <a:lnTo>
                    <a:pt x="732802" y="37693"/>
                  </a:lnTo>
                  <a:lnTo>
                    <a:pt x="732802" y="424141"/>
                  </a:lnTo>
                  <a:lnTo>
                    <a:pt x="751598" y="424141"/>
                  </a:lnTo>
                  <a:lnTo>
                    <a:pt x="751598" y="37693"/>
                  </a:lnTo>
                  <a:close/>
                </a:path>
                <a:path w="864870" h="518795">
                  <a:moveTo>
                    <a:pt x="864336" y="452234"/>
                  </a:moveTo>
                  <a:lnTo>
                    <a:pt x="845553" y="452234"/>
                  </a:lnTo>
                  <a:lnTo>
                    <a:pt x="845553" y="471081"/>
                  </a:lnTo>
                  <a:lnTo>
                    <a:pt x="843318" y="482079"/>
                  </a:lnTo>
                  <a:lnTo>
                    <a:pt x="837272" y="491058"/>
                  </a:lnTo>
                  <a:lnTo>
                    <a:pt x="828319" y="497116"/>
                  </a:lnTo>
                  <a:lnTo>
                    <a:pt x="817359" y="499351"/>
                  </a:lnTo>
                  <a:lnTo>
                    <a:pt x="46964" y="499351"/>
                  </a:lnTo>
                  <a:lnTo>
                    <a:pt x="36004" y="497116"/>
                  </a:lnTo>
                  <a:lnTo>
                    <a:pt x="27051" y="491058"/>
                  </a:lnTo>
                  <a:lnTo>
                    <a:pt x="21005" y="482079"/>
                  </a:lnTo>
                  <a:lnTo>
                    <a:pt x="18783" y="471081"/>
                  </a:lnTo>
                  <a:lnTo>
                    <a:pt x="366395" y="471081"/>
                  </a:lnTo>
                  <a:lnTo>
                    <a:pt x="367588" y="478218"/>
                  </a:lnTo>
                  <a:lnTo>
                    <a:pt x="371271" y="484149"/>
                  </a:lnTo>
                  <a:lnTo>
                    <a:pt x="376923" y="488251"/>
                  </a:lnTo>
                  <a:lnTo>
                    <a:pt x="383946" y="489927"/>
                  </a:lnTo>
                  <a:lnTo>
                    <a:pt x="479145" y="489927"/>
                  </a:lnTo>
                  <a:lnTo>
                    <a:pt x="486270" y="488734"/>
                  </a:lnTo>
                  <a:lnTo>
                    <a:pt x="492175" y="485038"/>
                  </a:lnTo>
                  <a:lnTo>
                    <a:pt x="496265" y="479374"/>
                  </a:lnTo>
                  <a:lnTo>
                    <a:pt x="497928" y="472338"/>
                  </a:lnTo>
                  <a:lnTo>
                    <a:pt x="497928" y="471081"/>
                  </a:lnTo>
                  <a:lnTo>
                    <a:pt x="845553" y="471081"/>
                  </a:lnTo>
                  <a:lnTo>
                    <a:pt x="845553" y="452234"/>
                  </a:lnTo>
                  <a:lnTo>
                    <a:pt x="479145" y="452234"/>
                  </a:lnTo>
                  <a:lnTo>
                    <a:pt x="479145" y="471081"/>
                  </a:lnTo>
                  <a:lnTo>
                    <a:pt x="385191" y="471081"/>
                  </a:lnTo>
                  <a:lnTo>
                    <a:pt x="385191" y="452234"/>
                  </a:lnTo>
                  <a:lnTo>
                    <a:pt x="0" y="452234"/>
                  </a:lnTo>
                  <a:lnTo>
                    <a:pt x="0" y="471081"/>
                  </a:lnTo>
                  <a:lnTo>
                    <a:pt x="3695" y="489407"/>
                  </a:lnTo>
                  <a:lnTo>
                    <a:pt x="13766" y="504380"/>
                  </a:lnTo>
                  <a:lnTo>
                    <a:pt x="28689" y="514477"/>
                  </a:lnTo>
                  <a:lnTo>
                    <a:pt x="46964" y="518198"/>
                  </a:lnTo>
                  <a:lnTo>
                    <a:pt x="817359" y="518198"/>
                  </a:lnTo>
                  <a:lnTo>
                    <a:pt x="835634" y="514477"/>
                  </a:lnTo>
                  <a:lnTo>
                    <a:pt x="850569" y="504380"/>
                  </a:lnTo>
                  <a:lnTo>
                    <a:pt x="853948" y="499351"/>
                  </a:lnTo>
                  <a:lnTo>
                    <a:pt x="860628" y="489407"/>
                  </a:lnTo>
                  <a:lnTo>
                    <a:pt x="864336" y="471081"/>
                  </a:lnTo>
                  <a:lnTo>
                    <a:pt x="864336" y="452234"/>
                  </a:lnTo>
                  <a:close/>
                </a:path>
              </a:pathLst>
            </a:custGeom>
            <a:solidFill>
              <a:srgbClr val="4189B3"/>
            </a:solidFill>
          </p:spPr>
          <p:txBody>
            <a:bodyPr wrap="square" lIns="0" tIns="0" rIns="0" bIns="0" rtlCol="0"/>
            <a:lstStyle/>
            <a:p>
              <a:endParaRPr/>
            </a:p>
          </p:txBody>
        </p:sp>
        <p:pic>
          <p:nvPicPr>
            <p:cNvPr id="7" name="object 7"/>
            <p:cNvPicPr/>
            <p:nvPr/>
          </p:nvPicPr>
          <p:blipFill>
            <a:blip r:embed="rId5" cstate="print"/>
            <a:stretch>
              <a:fillRect/>
            </a:stretch>
          </p:blipFill>
          <p:spPr>
            <a:xfrm>
              <a:off x="2821561" y="5355108"/>
              <a:ext cx="244257" cy="244988"/>
            </a:xfrm>
            <a:prstGeom prst="rect">
              <a:avLst/>
            </a:prstGeom>
          </p:spPr>
        </p:pic>
      </p:grpSp>
      <p:pic>
        <p:nvPicPr>
          <p:cNvPr id="8" name="object 4">
            <a:extLst>
              <a:ext uri="{FF2B5EF4-FFF2-40B4-BE49-F238E27FC236}">
                <a16:creationId xmlns:a16="http://schemas.microsoft.com/office/drawing/2014/main" id="{2880DDAE-FCEB-7E0E-3963-E26AD7396522}"/>
              </a:ext>
            </a:extLst>
          </p:cNvPr>
          <p:cNvPicPr/>
          <p:nvPr/>
        </p:nvPicPr>
        <p:blipFill>
          <a:blip r:embed="rId6" cstate="print"/>
          <a:stretch>
            <a:fillRect/>
          </a:stretch>
        </p:blipFill>
        <p:spPr>
          <a:xfrm>
            <a:off x="157734" y="5644133"/>
            <a:ext cx="1070609" cy="107060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527" y="1484630"/>
            <a:ext cx="1672273" cy="504625"/>
          </a:xfrm>
          <a:prstGeom prst="rect">
            <a:avLst/>
          </a:prstGeom>
        </p:spPr>
        <p:txBody>
          <a:bodyPr vert="horz" wrap="square" lIns="0" tIns="12065" rIns="0" bIns="0" rtlCol="0">
            <a:spAutoFit/>
          </a:bodyPr>
          <a:lstStyle/>
          <a:p>
            <a:pPr marL="12700">
              <a:lnSpc>
                <a:spcPct val="100000"/>
              </a:lnSpc>
              <a:spcBef>
                <a:spcPts val="95"/>
              </a:spcBef>
            </a:pPr>
            <a:r>
              <a:rPr spc="-5" dirty="0">
                <a:solidFill>
                  <a:srgbClr val="FDC306"/>
                </a:solidFill>
                <a:latin typeface="Tico" pitchFamily="2" charset="77"/>
                <a:cs typeface="Palatino"/>
              </a:rPr>
              <a:t>1996</a:t>
            </a:r>
          </a:p>
        </p:txBody>
      </p:sp>
      <p:sp>
        <p:nvSpPr>
          <p:cNvPr id="3" name="object 3"/>
          <p:cNvSpPr txBox="1"/>
          <p:nvPr/>
        </p:nvSpPr>
        <p:spPr>
          <a:xfrm>
            <a:off x="5412742" y="1194093"/>
            <a:ext cx="5978525" cy="4469813"/>
          </a:xfrm>
          <a:prstGeom prst="rect">
            <a:avLst/>
          </a:prstGeom>
        </p:spPr>
        <p:txBody>
          <a:bodyPr vert="horz" wrap="square" lIns="0" tIns="12065" rIns="0" bIns="0" rtlCol="0">
            <a:spAutoFit/>
          </a:bodyPr>
          <a:lstStyle/>
          <a:p>
            <a:pPr marL="12700" marR="5080">
              <a:lnSpc>
                <a:spcPct val="100000"/>
              </a:lnSpc>
              <a:spcBef>
                <a:spcPts val="95"/>
              </a:spcBef>
            </a:pPr>
            <a:r>
              <a:rPr sz="3200" dirty="0">
                <a:solidFill>
                  <a:srgbClr val="FFFFFF"/>
                </a:solidFill>
                <a:latin typeface="Arial"/>
                <a:cs typeface="Arial"/>
              </a:rPr>
              <a:t>U.S. District Court affirmed the  Fond du Lac Band’s 1837 and  1854 Treaty rights. </a:t>
            </a:r>
            <a:endParaRPr lang="en-US" sz="3200" dirty="0">
              <a:solidFill>
                <a:srgbClr val="FFFFFF"/>
              </a:solidFill>
              <a:latin typeface="Arial"/>
              <a:cs typeface="Arial"/>
            </a:endParaRPr>
          </a:p>
          <a:p>
            <a:pPr marL="12700" marR="5080">
              <a:lnSpc>
                <a:spcPct val="100000"/>
              </a:lnSpc>
              <a:spcBef>
                <a:spcPts val="95"/>
              </a:spcBef>
            </a:pPr>
            <a:endParaRPr lang="en-US" sz="3200" dirty="0">
              <a:solidFill>
                <a:srgbClr val="FFFFFF"/>
              </a:solidFill>
              <a:latin typeface="Arial"/>
              <a:cs typeface="Arial"/>
            </a:endParaRPr>
          </a:p>
          <a:p>
            <a:pPr marL="12700" marR="5080">
              <a:lnSpc>
                <a:spcPct val="100000"/>
              </a:lnSpc>
              <a:spcBef>
                <a:spcPts val="95"/>
              </a:spcBef>
            </a:pPr>
            <a:r>
              <a:rPr sz="3200" dirty="0">
                <a:solidFill>
                  <a:srgbClr val="FFFFFF"/>
                </a:solidFill>
                <a:latin typeface="Arial"/>
                <a:cs typeface="Arial"/>
              </a:rPr>
              <a:t>The nature  and scope of the 1837 Treaty  rights held by the Fond du Lac  Band were the same as the  Mille Lacs 1837 Treaty rights.</a:t>
            </a:r>
            <a:endParaRPr sz="3200" dirty="0">
              <a:latin typeface="Arial"/>
              <a:cs typeface="Arial"/>
            </a:endParaRPr>
          </a:p>
        </p:txBody>
      </p:sp>
      <p:sp>
        <p:nvSpPr>
          <p:cNvPr id="4" name="object 4"/>
          <p:cNvSpPr txBox="1"/>
          <p:nvPr/>
        </p:nvSpPr>
        <p:spPr>
          <a:xfrm>
            <a:off x="918527" y="2061463"/>
            <a:ext cx="2871470" cy="489584"/>
          </a:xfrm>
          <a:prstGeom prst="rect">
            <a:avLst/>
          </a:prstGeom>
        </p:spPr>
        <p:txBody>
          <a:bodyPr vert="horz" wrap="square" lIns="0" tIns="40005" rIns="0" bIns="0" rtlCol="0">
            <a:spAutoFit/>
          </a:bodyPr>
          <a:lstStyle/>
          <a:p>
            <a:pPr marL="12700" marR="5080">
              <a:lnSpc>
                <a:spcPts val="1730"/>
              </a:lnSpc>
              <a:spcBef>
                <a:spcPts val="315"/>
              </a:spcBef>
            </a:pPr>
            <a:r>
              <a:rPr sz="1600" dirty="0">
                <a:solidFill>
                  <a:srgbClr val="FFFFFF"/>
                </a:solidFill>
                <a:latin typeface="Tico" pitchFamily="2" charset="77"/>
                <a:cs typeface="Arial"/>
              </a:rPr>
              <a:t>FOND DU LAC TREATY RIGHTS  AFFIRMED</a:t>
            </a:r>
            <a:endParaRPr sz="1600" dirty="0">
              <a:latin typeface="Tico" pitchFamily="2" charset="77"/>
              <a:cs typeface="Arial"/>
            </a:endParaRPr>
          </a:p>
        </p:txBody>
      </p:sp>
      <p:pic>
        <p:nvPicPr>
          <p:cNvPr id="5" name="object 4">
            <a:extLst>
              <a:ext uri="{FF2B5EF4-FFF2-40B4-BE49-F238E27FC236}">
                <a16:creationId xmlns:a16="http://schemas.microsoft.com/office/drawing/2014/main" id="{A4238D3E-0676-5890-2241-012A0D25E8F2}"/>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8527" y="1484630"/>
            <a:ext cx="2053273" cy="504625"/>
          </a:xfrm>
          <a:prstGeom prst="rect">
            <a:avLst/>
          </a:prstGeom>
        </p:spPr>
        <p:txBody>
          <a:bodyPr vert="horz" wrap="square" lIns="0" tIns="12065" rIns="0" bIns="0" rtlCol="0">
            <a:spAutoFit/>
          </a:bodyPr>
          <a:lstStyle/>
          <a:p>
            <a:pPr marL="12700">
              <a:lnSpc>
                <a:spcPct val="100000"/>
              </a:lnSpc>
              <a:spcBef>
                <a:spcPts val="95"/>
              </a:spcBef>
            </a:pPr>
            <a:r>
              <a:rPr sz="3200" spc="-5" dirty="0">
                <a:solidFill>
                  <a:srgbClr val="FDC306"/>
                </a:solidFill>
                <a:latin typeface="Tico" pitchFamily="2" charset="77"/>
                <a:cs typeface="Palatino"/>
              </a:rPr>
              <a:t>1997</a:t>
            </a:r>
            <a:endParaRPr sz="3200" dirty="0">
              <a:latin typeface="Tico" pitchFamily="2" charset="77"/>
              <a:cs typeface="Palatino"/>
            </a:endParaRPr>
          </a:p>
        </p:txBody>
      </p:sp>
      <p:sp>
        <p:nvSpPr>
          <p:cNvPr id="3" name="object 3"/>
          <p:cNvSpPr txBox="1">
            <a:spLocks noGrp="1"/>
          </p:cNvSpPr>
          <p:nvPr>
            <p:ph type="title"/>
          </p:nvPr>
        </p:nvSpPr>
        <p:spPr>
          <a:xfrm>
            <a:off x="5371858" y="1571842"/>
            <a:ext cx="3701415" cy="330200"/>
          </a:xfrm>
          <a:prstGeom prst="rect">
            <a:avLst/>
          </a:prstGeom>
        </p:spPr>
        <p:txBody>
          <a:bodyPr vert="horz" wrap="square" lIns="0" tIns="12065" rIns="0" bIns="0" rtlCol="0">
            <a:spAutoFit/>
          </a:bodyPr>
          <a:lstStyle/>
          <a:p>
            <a:pPr marL="12700">
              <a:lnSpc>
                <a:spcPct val="100000"/>
              </a:lnSpc>
              <a:spcBef>
                <a:spcPts val="95"/>
              </a:spcBef>
              <a:tabLst>
                <a:tab pos="583565" algn="l"/>
              </a:tabLst>
            </a:pPr>
            <a:r>
              <a:rPr sz="2000" dirty="0"/>
              <a:t>I.	Heads to Supreme Court</a:t>
            </a:r>
            <a:r>
              <a:rPr sz="2000" spc="85" dirty="0"/>
              <a:t>.</a:t>
            </a:r>
            <a:endParaRPr sz="2000" dirty="0"/>
          </a:p>
        </p:txBody>
      </p:sp>
      <p:sp>
        <p:nvSpPr>
          <p:cNvPr id="4" name="object 4"/>
          <p:cNvSpPr txBox="1"/>
          <p:nvPr/>
        </p:nvSpPr>
        <p:spPr>
          <a:xfrm>
            <a:off x="5294878" y="2246408"/>
            <a:ext cx="5924550" cy="3731150"/>
          </a:xfrm>
          <a:prstGeom prst="rect">
            <a:avLst/>
          </a:prstGeom>
        </p:spPr>
        <p:txBody>
          <a:bodyPr vert="horz" wrap="square" lIns="0" tIns="12065" rIns="0" bIns="0" rtlCol="0">
            <a:spAutoFit/>
          </a:bodyPr>
          <a:lstStyle/>
          <a:p>
            <a:pPr marL="583565" marR="5080" indent="-571500">
              <a:lnSpc>
                <a:spcPct val="100000"/>
              </a:lnSpc>
              <a:spcBef>
                <a:spcPts val="95"/>
              </a:spcBef>
              <a:tabLst>
                <a:tab pos="583565" algn="l"/>
              </a:tabLst>
            </a:pPr>
            <a:r>
              <a:rPr sz="2000" dirty="0">
                <a:solidFill>
                  <a:srgbClr val="FFFFFF"/>
                </a:solidFill>
                <a:latin typeface="Arial"/>
                <a:cs typeface="Arial"/>
              </a:rPr>
              <a:t>II.	U.S. District Court ended the trial portion of  the two 1837 Treaty rights cases pursued by  eight Chippewa bands by issuing a ruling  which provided for the exercise of a treaty  harvest. </a:t>
            </a:r>
            <a:endParaRPr lang="en-US" sz="2000" dirty="0">
              <a:solidFill>
                <a:srgbClr val="FFFFFF"/>
              </a:solidFill>
              <a:latin typeface="Arial"/>
              <a:cs typeface="Arial"/>
            </a:endParaRPr>
          </a:p>
          <a:p>
            <a:pPr marL="583565" marR="5080" indent="-571500">
              <a:lnSpc>
                <a:spcPct val="100000"/>
              </a:lnSpc>
              <a:spcBef>
                <a:spcPts val="95"/>
              </a:spcBef>
              <a:tabLst>
                <a:tab pos="583565" algn="l"/>
              </a:tabLst>
            </a:pPr>
            <a:endParaRPr lang="en-US" sz="2000" dirty="0">
              <a:solidFill>
                <a:srgbClr val="FFFFFF"/>
              </a:solidFill>
              <a:latin typeface="Arial"/>
              <a:cs typeface="Arial"/>
            </a:endParaRPr>
          </a:p>
          <a:p>
            <a:pPr marL="583565" marR="5080" indent="-571500">
              <a:lnSpc>
                <a:spcPct val="100000"/>
              </a:lnSpc>
              <a:spcBef>
                <a:spcPts val="95"/>
              </a:spcBef>
              <a:tabLst>
                <a:tab pos="583565" algn="l"/>
              </a:tabLst>
            </a:pPr>
            <a:r>
              <a:rPr lang="en-US" sz="2000" dirty="0">
                <a:solidFill>
                  <a:srgbClr val="FFFFFF"/>
                </a:solidFill>
                <a:latin typeface="Arial"/>
                <a:cs typeface="Arial"/>
              </a:rPr>
              <a:t>	</a:t>
            </a:r>
            <a:r>
              <a:rPr sz="2000" dirty="0">
                <a:solidFill>
                  <a:srgbClr val="FFFFFF"/>
                </a:solidFill>
                <a:latin typeface="Arial"/>
                <a:cs typeface="Arial"/>
              </a:rPr>
              <a:t>The scope and regulation of the  treaty harvest were defined in court-  accepted stipulations. Because issues  regarding scope and regulation were  resolved through stipulations which defined  them. Those issues were not included in the  final decision and therefore cannot be  appealed.</a:t>
            </a:r>
            <a:endParaRPr sz="2000" dirty="0">
              <a:latin typeface="Arial"/>
              <a:cs typeface="Arial"/>
            </a:endParaRPr>
          </a:p>
        </p:txBody>
      </p:sp>
      <p:sp>
        <p:nvSpPr>
          <p:cNvPr id="5" name="object 5"/>
          <p:cNvSpPr txBox="1"/>
          <p:nvPr/>
        </p:nvSpPr>
        <p:spPr>
          <a:xfrm>
            <a:off x="918527" y="2061463"/>
            <a:ext cx="3763010" cy="836294"/>
          </a:xfrm>
          <a:prstGeom prst="rect">
            <a:avLst/>
          </a:prstGeom>
        </p:spPr>
        <p:txBody>
          <a:bodyPr vert="horz" wrap="square" lIns="0" tIns="40005" rIns="0" bIns="0" rtlCol="0">
            <a:spAutoFit/>
          </a:bodyPr>
          <a:lstStyle/>
          <a:p>
            <a:pPr marL="412115" marR="5080" indent="-400050">
              <a:lnSpc>
                <a:spcPts val="1730"/>
              </a:lnSpc>
              <a:spcBef>
                <a:spcPts val="315"/>
              </a:spcBef>
              <a:buAutoNum type="romanUcPeriod"/>
              <a:tabLst>
                <a:tab pos="412115" algn="l"/>
                <a:tab pos="412750" algn="l"/>
              </a:tabLst>
            </a:pPr>
            <a:r>
              <a:rPr sz="1600" dirty="0">
                <a:solidFill>
                  <a:srgbClr val="FFFFFF"/>
                </a:solidFill>
                <a:latin typeface="Tico" pitchFamily="2" charset="77"/>
                <a:cs typeface="Arial"/>
              </a:rPr>
              <a:t>MILLE LACS CASE IF UPHELD IN U.S. COURT OF APPEALS</a:t>
            </a:r>
            <a:endParaRPr sz="1600" dirty="0">
              <a:latin typeface="Tico" pitchFamily="2" charset="77"/>
              <a:cs typeface="Arial"/>
            </a:endParaRPr>
          </a:p>
          <a:p>
            <a:pPr marL="412115" indent="-400050">
              <a:lnSpc>
                <a:spcPct val="100000"/>
              </a:lnSpc>
              <a:spcBef>
                <a:spcPts val="785"/>
              </a:spcBef>
              <a:buAutoNum type="romanUcPeriod"/>
              <a:tabLst>
                <a:tab pos="412115" algn="l"/>
                <a:tab pos="412750" algn="l"/>
              </a:tabLst>
            </a:pPr>
            <a:r>
              <a:rPr sz="1600" dirty="0">
                <a:solidFill>
                  <a:srgbClr val="FFFFFF"/>
                </a:solidFill>
                <a:latin typeface="Tico" pitchFamily="2" charset="77"/>
                <a:cs typeface="Arial"/>
              </a:rPr>
              <a:t>RULING ENDS TRIAL PHASE</a:t>
            </a:r>
            <a:endParaRPr sz="1600" dirty="0">
              <a:latin typeface="Tico" pitchFamily="2" charset="77"/>
              <a:cs typeface="Arial"/>
            </a:endParaRPr>
          </a:p>
        </p:txBody>
      </p:sp>
      <p:pic>
        <p:nvPicPr>
          <p:cNvPr id="6" name="object 4">
            <a:extLst>
              <a:ext uri="{FF2B5EF4-FFF2-40B4-BE49-F238E27FC236}">
                <a16:creationId xmlns:a16="http://schemas.microsoft.com/office/drawing/2014/main" id="{BA3BD416-990C-B28F-9D54-945AAE403994}"/>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ECC65-7AEE-1E46-2DF0-B1F1050405A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F977B8B-A717-B9A1-43D0-57ABB89077A3}"/>
              </a:ext>
            </a:extLst>
          </p:cNvPr>
          <p:cNvSpPr txBox="1">
            <a:spLocks noGrp="1"/>
          </p:cNvSpPr>
          <p:nvPr>
            <p:ph type="title"/>
          </p:nvPr>
        </p:nvSpPr>
        <p:spPr>
          <a:xfrm>
            <a:off x="921058" y="978032"/>
            <a:ext cx="9280525" cy="1332865"/>
          </a:xfrm>
          <a:prstGeom prst="rect">
            <a:avLst/>
          </a:prstGeom>
        </p:spPr>
        <p:txBody>
          <a:bodyPr vert="horz" wrap="square" lIns="0" tIns="20955" rIns="0" bIns="0" rtlCol="0">
            <a:spAutoFit/>
          </a:bodyPr>
          <a:lstStyle/>
          <a:p>
            <a:pPr marL="12700" marR="5080" indent="-635">
              <a:lnSpc>
                <a:spcPct val="107000"/>
              </a:lnSpc>
              <a:spcBef>
                <a:spcPts val="165"/>
              </a:spcBef>
              <a:tabLst>
                <a:tab pos="2207895" algn="l"/>
                <a:tab pos="4487545" algn="l"/>
                <a:tab pos="7264400" algn="l"/>
                <a:tab pos="8186420" algn="l"/>
              </a:tabLst>
            </a:pPr>
            <a:r>
              <a:rPr sz="4400" spc="-10" dirty="0">
                <a:solidFill>
                  <a:srgbClr val="FDC306"/>
                </a:solidFill>
                <a:latin typeface="Palatino"/>
                <a:cs typeface="Palatino"/>
              </a:rPr>
              <a:t>O</a:t>
            </a:r>
            <a:r>
              <a:rPr sz="3500" spc="295" dirty="0">
                <a:solidFill>
                  <a:srgbClr val="FDC306"/>
                </a:solidFill>
                <a:latin typeface="Palatino"/>
                <a:cs typeface="Palatino"/>
              </a:rPr>
              <a:t>J</a:t>
            </a:r>
            <a:r>
              <a:rPr sz="3500" spc="300" dirty="0">
                <a:solidFill>
                  <a:srgbClr val="FDC306"/>
                </a:solidFill>
                <a:latin typeface="Palatino"/>
                <a:cs typeface="Palatino"/>
              </a:rPr>
              <a:t>I</a:t>
            </a:r>
            <a:r>
              <a:rPr sz="3500" spc="10" dirty="0">
                <a:solidFill>
                  <a:srgbClr val="FDC306"/>
                </a:solidFill>
                <a:latin typeface="Palatino"/>
                <a:cs typeface="Palatino"/>
              </a:rPr>
              <a:t>B</a:t>
            </a:r>
            <a:r>
              <a:rPr sz="3500" spc="-340" dirty="0">
                <a:solidFill>
                  <a:srgbClr val="FDC306"/>
                </a:solidFill>
                <a:latin typeface="Palatino"/>
                <a:cs typeface="Palatino"/>
              </a:rPr>
              <a:t> </a:t>
            </a:r>
            <a:r>
              <a:rPr sz="3500" spc="20" dirty="0">
                <a:solidFill>
                  <a:srgbClr val="FDC306"/>
                </a:solidFill>
                <a:latin typeface="Palatino"/>
                <a:cs typeface="Palatino"/>
              </a:rPr>
              <a:t>W</a:t>
            </a:r>
            <a:r>
              <a:rPr sz="3500" dirty="0">
                <a:solidFill>
                  <a:srgbClr val="FDC306"/>
                </a:solidFill>
                <a:latin typeface="Palatino"/>
                <a:cs typeface="Palatino"/>
              </a:rPr>
              <a:t> </a:t>
            </a:r>
            <a:r>
              <a:rPr sz="3500" spc="10" dirty="0">
                <a:solidFill>
                  <a:srgbClr val="FDC306"/>
                </a:solidFill>
                <a:latin typeface="Palatino"/>
                <a:cs typeface="Palatino"/>
              </a:rPr>
              <a:t>E</a:t>
            </a:r>
            <a:r>
              <a:rPr sz="3500" dirty="0">
                <a:solidFill>
                  <a:srgbClr val="FDC306"/>
                </a:solidFill>
                <a:latin typeface="Palatino"/>
                <a:cs typeface="Palatino"/>
              </a:rPr>
              <a:t>	</a:t>
            </a:r>
            <a:r>
              <a:rPr sz="3500" spc="10" dirty="0">
                <a:solidFill>
                  <a:srgbClr val="FDC306"/>
                </a:solidFill>
                <a:latin typeface="Palatino"/>
                <a:cs typeface="Palatino"/>
              </a:rPr>
              <a:t>P</a:t>
            </a:r>
            <a:r>
              <a:rPr sz="3500" spc="-345" dirty="0">
                <a:solidFill>
                  <a:srgbClr val="FDC306"/>
                </a:solidFill>
                <a:latin typeface="Palatino"/>
                <a:cs typeface="Palatino"/>
              </a:rPr>
              <a:t> </a:t>
            </a:r>
            <a:r>
              <a:rPr sz="3500" spc="10" dirty="0">
                <a:solidFill>
                  <a:srgbClr val="FDC306"/>
                </a:solidFill>
                <a:latin typeface="Palatino"/>
                <a:cs typeface="Palatino"/>
              </a:rPr>
              <a:t>E</a:t>
            </a:r>
            <a:r>
              <a:rPr sz="3500" spc="-340" dirty="0">
                <a:solidFill>
                  <a:srgbClr val="FDC306"/>
                </a:solidFill>
                <a:latin typeface="Palatino"/>
                <a:cs typeface="Palatino"/>
              </a:rPr>
              <a:t> </a:t>
            </a:r>
            <a:r>
              <a:rPr sz="3500" spc="15" dirty="0">
                <a:solidFill>
                  <a:srgbClr val="FDC306"/>
                </a:solidFill>
                <a:latin typeface="Palatino"/>
                <a:cs typeface="Palatino"/>
              </a:rPr>
              <a:t>O</a:t>
            </a:r>
            <a:r>
              <a:rPr sz="3500" spc="-190" dirty="0">
                <a:solidFill>
                  <a:srgbClr val="FDC306"/>
                </a:solidFill>
                <a:latin typeface="Palatino"/>
                <a:cs typeface="Palatino"/>
              </a:rPr>
              <a:t> </a:t>
            </a:r>
            <a:r>
              <a:rPr sz="3500" spc="10" dirty="0">
                <a:solidFill>
                  <a:srgbClr val="FDC306"/>
                </a:solidFill>
                <a:latin typeface="Palatino"/>
                <a:cs typeface="Palatino"/>
              </a:rPr>
              <a:t>P</a:t>
            </a:r>
            <a:r>
              <a:rPr sz="3500" spc="-345" dirty="0">
                <a:solidFill>
                  <a:srgbClr val="FDC306"/>
                </a:solidFill>
                <a:latin typeface="Palatino"/>
                <a:cs typeface="Palatino"/>
              </a:rPr>
              <a:t> </a:t>
            </a:r>
            <a:r>
              <a:rPr sz="3500" spc="10" dirty="0">
                <a:solidFill>
                  <a:srgbClr val="FDC306"/>
                </a:solidFill>
                <a:latin typeface="Palatino"/>
                <a:cs typeface="Palatino"/>
              </a:rPr>
              <a:t>L</a:t>
            </a:r>
            <a:r>
              <a:rPr sz="3500" spc="-340" dirty="0">
                <a:solidFill>
                  <a:srgbClr val="FDC306"/>
                </a:solidFill>
                <a:latin typeface="Palatino"/>
                <a:cs typeface="Palatino"/>
              </a:rPr>
              <a:t> </a:t>
            </a:r>
            <a:r>
              <a:rPr sz="3500" spc="10" dirty="0">
                <a:solidFill>
                  <a:srgbClr val="FDC306"/>
                </a:solidFill>
                <a:latin typeface="Palatino"/>
                <a:cs typeface="Palatino"/>
              </a:rPr>
              <a:t>E</a:t>
            </a:r>
            <a:r>
              <a:rPr sz="3500" dirty="0">
                <a:solidFill>
                  <a:srgbClr val="FDC306"/>
                </a:solidFill>
                <a:latin typeface="Palatino"/>
                <a:cs typeface="Palatino"/>
              </a:rPr>
              <a:t>	</a:t>
            </a:r>
            <a:r>
              <a:rPr sz="3500" spc="20" dirty="0">
                <a:solidFill>
                  <a:srgbClr val="FDC306"/>
                </a:solidFill>
                <a:latin typeface="Palatino"/>
                <a:cs typeface="Palatino"/>
              </a:rPr>
              <a:t>M</a:t>
            </a:r>
            <a:r>
              <a:rPr sz="3500" spc="-50" dirty="0">
                <a:solidFill>
                  <a:srgbClr val="FDC306"/>
                </a:solidFill>
                <a:latin typeface="Palatino"/>
                <a:cs typeface="Palatino"/>
              </a:rPr>
              <a:t> </a:t>
            </a:r>
            <a:r>
              <a:rPr sz="3500" spc="300" dirty="0">
                <a:solidFill>
                  <a:srgbClr val="FDC306"/>
                </a:solidFill>
                <a:latin typeface="Palatino"/>
                <a:cs typeface="Palatino"/>
              </a:rPr>
              <a:t>I</a:t>
            </a:r>
            <a:r>
              <a:rPr sz="3500" spc="15" dirty="0">
                <a:solidFill>
                  <a:srgbClr val="FDC306"/>
                </a:solidFill>
                <a:latin typeface="Palatino"/>
                <a:cs typeface="Palatino"/>
              </a:rPr>
              <a:t>G</a:t>
            </a:r>
            <a:r>
              <a:rPr sz="3500" spc="-210" dirty="0">
                <a:solidFill>
                  <a:srgbClr val="FDC306"/>
                </a:solidFill>
                <a:latin typeface="Palatino"/>
                <a:cs typeface="Palatino"/>
              </a:rPr>
              <a:t> </a:t>
            </a:r>
            <a:r>
              <a:rPr sz="3500" spc="10" dirty="0">
                <a:solidFill>
                  <a:srgbClr val="FDC306"/>
                </a:solidFill>
                <a:latin typeface="Palatino"/>
                <a:cs typeface="Palatino"/>
              </a:rPr>
              <a:t>R</a:t>
            </a:r>
            <a:r>
              <a:rPr sz="3500" spc="-290" dirty="0">
                <a:solidFill>
                  <a:srgbClr val="FDC306"/>
                </a:solidFill>
                <a:latin typeface="Palatino"/>
                <a:cs typeface="Palatino"/>
              </a:rPr>
              <a:t> </a:t>
            </a:r>
            <a:r>
              <a:rPr sz="3500" spc="15" dirty="0">
                <a:solidFill>
                  <a:srgbClr val="FDC306"/>
                </a:solidFill>
                <a:latin typeface="Palatino"/>
                <a:cs typeface="Palatino"/>
              </a:rPr>
              <a:t>A</a:t>
            </a:r>
            <a:r>
              <a:rPr sz="3500" spc="-195" dirty="0">
                <a:solidFill>
                  <a:srgbClr val="FDC306"/>
                </a:solidFill>
                <a:latin typeface="Palatino"/>
                <a:cs typeface="Palatino"/>
              </a:rPr>
              <a:t> </a:t>
            </a:r>
            <a:r>
              <a:rPr sz="3500" spc="10" dirty="0">
                <a:solidFill>
                  <a:srgbClr val="FDC306"/>
                </a:solidFill>
                <a:latin typeface="Palatino"/>
                <a:cs typeface="Palatino"/>
              </a:rPr>
              <a:t>T</a:t>
            </a:r>
            <a:r>
              <a:rPr sz="3500" spc="-340" dirty="0">
                <a:solidFill>
                  <a:srgbClr val="FDC306"/>
                </a:solidFill>
                <a:latin typeface="Palatino"/>
                <a:cs typeface="Palatino"/>
              </a:rPr>
              <a:t> </a:t>
            </a:r>
            <a:r>
              <a:rPr sz="3500" spc="10" dirty="0">
                <a:solidFill>
                  <a:srgbClr val="FDC306"/>
                </a:solidFill>
                <a:latin typeface="Palatino"/>
                <a:cs typeface="Palatino"/>
              </a:rPr>
              <a:t>E</a:t>
            </a:r>
            <a:r>
              <a:rPr sz="3500" dirty="0">
                <a:solidFill>
                  <a:srgbClr val="FDC306"/>
                </a:solidFill>
                <a:latin typeface="Palatino"/>
                <a:cs typeface="Palatino"/>
              </a:rPr>
              <a:t>	</a:t>
            </a:r>
            <a:r>
              <a:rPr sz="3500" spc="10" dirty="0">
                <a:solidFill>
                  <a:srgbClr val="FDC306"/>
                </a:solidFill>
                <a:latin typeface="Palatino"/>
                <a:cs typeface="Palatino"/>
              </a:rPr>
              <a:t>T</a:t>
            </a:r>
            <a:r>
              <a:rPr sz="3500" spc="-340" dirty="0">
                <a:solidFill>
                  <a:srgbClr val="FDC306"/>
                </a:solidFill>
                <a:latin typeface="Palatino"/>
                <a:cs typeface="Palatino"/>
              </a:rPr>
              <a:t> </a:t>
            </a:r>
            <a:r>
              <a:rPr sz="3500" spc="15" dirty="0">
                <a:solidFill>
                  <a:srgbClr val="FDC306"/>
                </a:solidFill>
                <a:latin typeface="Palatino"/>
                <a:cs typeface="Palatino"/>
              </a:rPr>
              <a:t>O</a:t>
            </a:r>
            <a:r>
              <a:rPr sz="3500" dirty="0">
                <a:solidFill>
                  <a:srgbClr val="FDC306"/>
                </a:solidFill>
                <a:latin typeface="Palatino"/>
                <a:cs typeface="Palatino"/>
              </a:rPr>
              <a:t>	</a:t>
            </a:r>
            <a:r>
              <a:rPr sz="3500" spc="10" dirty="0">
                <a:solidFill>
                  <a:srgbClr val="FDC306"/>
                </a:solidFill>
                <a:latin typeface="Palatino"/>
                <a:cs typeface="Palatino"/>
              </a:rPr>
              <a:t>T</a:t>
            </a:r>
            <a:r>
              <a:rPr sz="3500" spc="-340" dirty="0">
                <a:solidFill>
                  <a:srgbClr val="FDC306"/>
                </a:solidFill>
                <a:latin typeface="Palatino"/>
                <a:cs typeface="Palatino"/>
              </a:rPr>
              <a:t> </a:t>
            </a:r>
            <a:r>
              <a:rPr sz="3500" spc="15" dirty="0">
                <a:solidFill>
                  <a:srgbClr val="FDC306"/>
                </a:solidFill>
                <a:latin typeface="Palatino"/>
                <a:cs typeface="Palatino"/>
              </a:rPr>
              <a:t>H</a:t>
            </a:r>
            <a:r>
              <a:rPr sz="3500" spc="-145" dirty="0">
                <a:solidFill>
                  <a:srgbClr val="FDC306"/>
                </a:solidFill>
                <a:latin typeface="Palatino"/>
                <a:cs typeface="Palatino"/>
              </a:rPr>
              <a:t> </a:t>
            </a:r>
            <a:r>
              <a:rPr sz="3500" spc="5" dirty="0">
                <a:solidFill>
                  <a:srgbClr val="FDC306"/>
                </a:solidFill>
                <a:latin typeface="Palatino"/>
                <a:cs typeface="Palatino"/>
              </a:rPr>
              <a:t>E  </a:t>
            </a:r>
            <a:r>
              <a:rPr sz="3500" spc="10" dirty="0">
                <a:solidFill>
                  <a:srgbClr val="FDC306"/>
                </a:solidFill>
                <a:latin typeface="Palatino"/>
                <a:cs typeface="Palatino"/>
              </a:rPr>
              <a:t>NORTHERN</a:t>
            </a:r>
            <a:r>
              <a:rPr sz="3500" spc="-25" dirty="0">
                <a:solidFill>
                  <a:srgbClr val="FDC306"/>
                </a:solidFill>
                <a:latin typeface="Palatino"/>
                <a:cs typeface="Palatino"/>
              </a:rPr>
              <a:t> </a:t>
            </a:r>
            <a:r>
              <a:rPr sz="3500" spc="10" dirty="0">
                <a:solidFill>
                  <a:srgbClr val="FDC306"/>
                </a:solidFill>
                <a:latin typeface="Palatino"/>
                <a:cs typeface="Palatino"/>
              </a:rPr>
              <a:t>GREAT</a:t>
            </a:r>
            <a:r>
              <a:rPr sz="3500" spc="-5" dirty="0">
                <a:solidFill>
                  <a:srgbClr val="FDC306"/>
                </a:solidFill>
                <a:latin typeface="Palatino"/>
                <a:cs typeface="Palatino"/>
              </a:rPr>
              <a:t> </a:t>
            </a:r>
            <a:r>
              <a:rPr sz="3500" spc="10" dirty="0">
                <a:solidFill>
                  <a:srgbClr val="FDC306"/>
                </a:solidFill>
                <a:latin typeface="Palatino"/>
                <a:cs typeface="Palatino"/>
              </a:rPr>
              <a:t>LAKES</a:t>
            </a:r>
            <a:r>
              <a:rPr sz="3500" spc="-20" dirty="0">
                <a:solidFill>
                  <a:srgbClr val="FDC306"/>
                </a:solidFill>
                <a:latin typeface="Palatino"/>
                <a:cs typeface="Palatino"/>
              </a:rPr>
              <a:t> </a:t>
            </a:r>
            <a:r>
              <a:rPr sz="3500" spc="10" dirty="0">
                <a:solidFill>
                  <a:srgbClr val="FDC306"/>
                </a:solidFill>
                <a:latin typeface="Palatino"/>
                <a:cs typeface="Palatino"/>
              </a:rPr>
              <a:t>REGION</a:t>
            </a:r>
            <a:endParaRPr sz="3500" dirty="0">
              <a:latin typeface="Palatino"/>
              <a:cs typeface="Palatino"/>
            </a:endParaRPr>
          </a:p>
        </p:txBody>
      </p:sp>
      <p:sp>
        <p:nvSpPr>
          <p:cNvPr id="3" name="object 3">
            <a:extLst>
              <a:ext uri="{FF2B5EF4-FFF2-40B4-BE49-F238E27FC236}">
                <a16:creationId xmlns:a16="http://schemas.microsoft.com/office/drawing/2014/main" id="{6706FD45-FF39-F06E-5B8C-8D12B6C97B93}"/>
              </a:ext>
            </a:extLst>
          </p:cNvPr>
          <p:cNvSpPr txBox="1"/>
          <p:nvPr/>
        </p:nvSpPr>
        <p:spPr>
          <a:xfrm>
            <a:off x="916939" y="2914173"/>
            <a:ext cx="10228580" cy="2475037"/>
          </a:xfrm>
          <a:prstGeom prst="rect">
            <a:avLst/>
          </a:prstGeom>
        </p:spPr>
        <p:txBody>
          <a:bodyPr vert="horz" wrap="square" lIns="0" tIns="12700" rIns="0" bIns="0" rtlCol="0">
            <a:spAutoFit/>
          </a:bodyPr>
          <a:lstStyle/>
          <a:p>
            <a:pPr marL="12700" marR="5080">
              <a:lnSpc>
                <a:spcPct val="100000"/>
              </a:lnSpc>
              <a:spcBef>
                <a:spcPts val="100"/>
              </a:spcBef>
            </a:pPr>
            <a:r>
              <a:rPr sz="3200" dirty="0">
                <a:solidFill>
                  <a:srgbClr val="FFFFFF"/>
                </a:solidFill>
                <a:latin typeface="Arial"/>
                <a:cs typeface="Arial"/>
              </a:rPr>
              <a:t>Ojibwe creation story speaks of a time when the original  people or Anishinaabeg were lowered to the Earth. The first  treaties are between Anishinaabeg and everything in  creation. Out of love, the plants, fish, and animals agree to  sustain Anishinaabeg to ensure survival.</a:t>
            </a:r>
            <a:endParaRPr sz="3200" dirty="0">
              <a:latin typeface="Arial"/>
              <a:cs typeface="Arial"/>
            </a:endParaRPr>
          </a:p>
        </p:txBody>
      </p:sp>
      <p:pic>
        <p:nvPicPr>
          <p:cNvPr id="4" name="object 4">
            <a:extLst>
              <a:ext uri="{FF2B5EF4-FFF2-40B4-BE49-F238E27FC236}">
                <a16:creationId xmlns:a16="http://schemas.microsoft.com/office/drawing/2014/main" id="{CD8E81F3-133D-B5A4-6189-A34E5B378306}"/>
              </a:ext>
            </a:extLst>
          </p:cNvPr>
          <p:cNvPicPr/>
          <p:nvPr/>
        </p:nvPicPr>
        <p:blipFill>
          <a:blip r:embed="rId2" cstate="print"/>
          <a:stretch>
            <a:fillRect/>
          </a:stretch>
        </p:blipFill>
        <p:spPr>
          <a:xfrm>
            <a:off x="157734" y="5644133"/>
            <a:ext cx="1070609" cy="1070609"/>
          </a:xfrm>
          <a:prstGeom prst="rect">
            <a:avLst/>
          </a:prstGeom>
        </p:spPr>
      </p:pic>
    </p:spTree>
    <p:extLst>
      <p:ext uri="{BB962C8B-B14F-4D97-AF65-F5344CB8AC3E}">
        <p14:creationId xmlns:p14="http://schemas.microsoft.com/office/powerpoint/2010/main" val="625654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527" y="1484630"/>
            <a:ext cx="2053273" cy="504625"/>
          </a:xfrm>
          <a:prstGeom prst="rect">
            <a:avLst/>
          </a:prstGeom>
        </p:spPr>
        <p:txBody>
          <a:bodyPr vert="horz" wrap="square" lIns="0" tIns="12065" rIns="0" bIns="0" rtlCol="0">
            <a:spAutoFit/>
          </a:bodyPr>
          <a:lstStyle/>
          <a:p>
            <a:pPr marL="12700">
              <a:lnSpc>
                <a:spcPct val="100000"/>
              </a:lnSpc>
              <a:spcBef>
                <a:spcPts val="95"/>
              </a:spcBef>
            </a:pPr>
            <a:r>
              <a:rPr spc="-5" dirty="0">
                <a:solidFill>
                  <a:srgbClr val="FDC306"/>
                </a:solidFill>
                <a:latin typeface="Tico" pitchFamily="2" charset="77"/>
                <a:cs typeface="Palatino"/>
              </a:rPr>
              <a:t>1990</a:t>
            </a:r>
          </a:p>
        </p:txBody>
      </p:sp>
      <p:sp>
        <p:nvSpPr>
          <p:cNvPr id="3" name="object 3"/>
          <p:cNvSpPr txBox="1"/>
          <p:nvPr/>
        </p:nvSpPr>
        <p:spPr>
          <a:xfrm>
            <a:off x="5638800" y="1736942"/>
            <a:ext cx="5549265" cy="3439795"/>
          </a:xfrm>
          <a:prstGeom prst="rect">
            <a:avLst/>
          </a:prstGeom>
        </p:spPr>
        <p:txBody>
          <a:bodyPr vert="horz" wrap="square" lIns="0" tIns="12065" rIns="0" bIns="0" rtlCol="0">
            <a:spAutoFit/>
          </a:bodyPr>
          <a:lstStyle/>
          <a:p>
            <a:pPr marL="12700" marR="5080">
              <a:lnSpc>
                <a:spcPct val="100000"/>
              </a:lnSpc>
              <a:spcBef>
                <a:spcPts val="95"/>
              </a:spcBef>
            </a:pPr>
            <a:r>
              <a:rPr sz="3200" dirty="0">
                <a:solidFill>
                  <a:srgbClr val="FFFFFF"/>
                </a:solidFill>
                <a:latin typeface="Arial"/>
                <a:cs typeface="Arial"/>
              </a:rPr>
              <a:t>In Federal District Court  against the State of  Minnesota for violating their  reserved rights to hunt, fish,  and gather on ceded  territories based on the 1837  Treaty.</a:t>
            </a:r>
            <a:endParaRPr sz="3200" dirty="0">
              <a:latin typeface="Arial"/>
              <a:cs typeface="Arial"/>
            </a:endParaRPr>
          </a:p>
        </p:txBody>
      </p:sp>
      <p:sp>
        <p:nvSpPr>
          <p:cNvPr id="4" name="object 4"/>
          <p:cNvSpPr txBox="1"/>
          <p:nvPr/>
        </p:nvSpPr>
        <p:spPr>
          <a:xfrm>
            <a:off x="918527" y="2061463"/>
            <a:ext cx="3381375" cy="489584"/>
          </a:xfrm>
          <a:prstGeom prst="rect">
            <a:avLst/>
          </a:prstGeom>
        </p:spPr>
        <p:txBody>
          <a:bodyPr vert="horz" wrap="square" lIns="0" tIns="40005" rIns="0" bIns="0" rtlCol="0">
            <a:spAutoFit/>
          </a:bodyPr>
          <a:lstStyle/>
          <a:p>
            <a:pPr marL="12700" marR="5080">
              <a:lnSpc>
                <a:spcPts val="1730"/>
              </a:lnSpc>
              <a:spcBef>
                <a:spcPts val="315"/>
              </a:spcBef>
            </a:pPr>
            <a:r>
              <a:rPr sz="1600" dirty="0">
                <a:solidFill>
                  <a:srgbClr val="FFFFFF"/>
                </a:solidFill>
                <a:latin typeface="Tico" pitchFamily="2" charset="77"/>
                <a:cs typeface="Arial"/>
              </a:rPr>
              <a:t>MILLE LACS BAND OF OJIBWE FILES  SUIT</a:t>
            </a:r>
            <a:endParaRPr sz="1600" dirty="0">
              <a:latin typeface="Tico" pitchFamily="2" charset="77"/>
              <a:cs typeface="Arial"/>
            </a:endParaRPr>
          </a:p>
        </p:txBody>
      </p:sp>
      <p:pic>
        <p:nvPicPr>
          <p:cNvPr id="5" name="object 4">
            <a:extLst>
              <a:ext uri="{FF2B5EF4-FFF2-40B4-BE49-F238E27FC236}">
                <a16:creationId xmlns:a16="http://schemas.microsoft.com/office/drawing/2014/main" id="{97C8EAF2-8203-A18D-972B-CDBDB4873267}"/>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63642" y="1560540"/>
            <a:ext cx="5904230" cy="3736920"/>
          </a:xfrm>
          <a:prstGeom prst="rect">
            <a:avLst/>
          </a:prstGeom>
        </p:spPr>
        <p:txBody>
          <a:bodyPr vert="horz" wrap="square" lIns="0" tIns="12700" rIns="0" bIns="0" rtlCol="0">
            <a:spAutoFit/>
          </a:bodyPr>
          <a:lstStyle/>
          <a:p>
            <a:pPr marL="12700" marR="5080">
              <a:lnSpc>
                <a:spcPct val="100000"/>
              </a:lnSpc>
              <a:spcBef>
                <a:spcPts val="100"/>
              </a:spcBef>
            </a:pPr>
            <a:r>
              <a:rPr sz="2200" dirty="0">
                <a:solidFill>
                  <a:srgbClr val="FFFFFF"/>
                </a:solidFill>
                <a:latin typeface="Arial"/>
                <a:cs typeface="Arial"/>
              </a:rPr>
              <a:t>The U.S. Supreme Court affirmed treaty  hunting, fishing, and gathering rights in  Minnesota 1837 Ceded Territory. This decision served to end all debate, begun  over twenty years ago when the LCO case  was filed in 1974, that the Bands’ treaty  rights exist. The Court ruled in favor of the  Bands on all three issues, finding that the  1850 Removal Order, Minnesota’s  statehood status, and that the 1855 Treaty  with Mille Lacs did not terminate the Bands’ treaty rights.</a:t>
            </a:r>
            <a:endParaRPr sz="2200" dirty="0">
              <a:latin typeface="Arial"/>
              <a:cs typeface="Arial"/>
            </a:endParaRPr>
          </a:p>
        </p:txBody>
      </p:sp>
      <p:sp>
        <p:nvSpPr>
          <p:cNvPr id="3" name="object 3"/>
          <p:cNvSpPr txBox="1">
            <a:spLocks noGrp="1"/>
          </p:cNvSpPr>
          <p:nvPr>
            <p:ph type="title"/>
          </p:nvPr>
        </p:nvSpPr>
        <p:spPr>
          <a:xfrm>
            <a:off x="918527" y="1306047"/>
            <a:ext cx="4110673" cy="1021433"/>
          </a:xfrm>
          <a:prstGeom prst="rect">
            <a:avLst/>
          </a:prstGeom>
        </p:spPr>
        <p:txBody>
          <a:bodyPr vert="horz" wrap="square" lIns="0" tIns="191135" rIns="0" bIns="0" rtlCol="0">
            <a:spAutoFit/>
          </a:bodyPr>
          <a:lstStyle/>
          <a:p>
            <a:pPr marL="12700">
              <a:lnSpc>
                <a:spcPct val="100000"/>
              </a:lnSpc>
              <a:spcBef>
                <a:spcPts val="1505"/>
              </a:spcBef>
            </a:pPr>
            <a:r>
              <a:rPr dirty="0">
                <a:solidFill>
                  <a:srgbClr val="FDC306"/>
                </a:solidFill>
                <a:latin typeface="Tico" pitchFamily="2" charset="77"/>
                <a:cs typeface="Palatino"/>
              </a:rPr>
              <a:t>1999</a:t>
            </a:r>
          </a:p>
          <a:p>
            <a:pPr marL="12700">
              <a:lnSpc>
                <a:spcPct val="100000"/>
              </a:lnSpc>
              <a:spcBef>
                <a:spcPts val="705"/>
              </a:spcBef>
            </a:pPr>
            <a:r>
              <a:rPr sz="1600" dirty="0">
                <a:latin typeface="Tico" pitchFamily="2" charset="77"/>
              </a:rPr>
              <a:t>MINNESOTA V MILLE LACS BAND</a:t>
            </a:r>
          </a:p>
        </p:txBody>
      </p:sp>
      <p:pic>
        <p:nvPicPr>
          <p:cNvPr id="4" name="object 4">
            <a:extLst>
              <a:ext uri="{FF2B5EF4-FFF2-40B4-BE49-F238E27FC236}">
                <a16:creationId xmlns:a16="http://schemas.microsoft.com/office/drawing/2014/main" id="{422B82D2-19C7-C22E-786C-54C437244377}"/>
              </a:ext>
            </a:extLst>
          </p:cNvPr>
          <p:cNvPicPr/>
          <p:nvPr/>
        </p:nvPicPr>
        <p:blipFill>
          <a:blip r:embed="rId3" cstate="print"/>
          <a:stretch>
            <a:fillRect/>
          </a:stretch>
        </p:blipFill>
        <p:spPr>
          <a:xfrm>
            <a:off x="157734" y="5644133"/>
            <a:ext cx="1070609" cy="1070609"/>
          </a:xfrm>
          <a:prstGeom prst="rect">
            <a:avLst/>
          </a:prstGeom>
        </p:spPr>
      </p:pic>
      <p:grpSp>
        <p:nvGrpSpPr>
          <p:cNvPr id="6" name="object 5">
            <a:extLst>
              <a:ext uri="{FF2B5EF4-FFF2-40B4-BE49-F238E27FC236}">
                <a16:creationId xmlns:a16="http://schemas.microsoft.com/office/drawing/2014/main" id="{CD625788-9D5E-D70D-A1C2-A02130F8E52E}"/>
              </a:ext>
            </a:extLst>
          </p:cNvPr>
          <p:cNvGrpSpPr/>
          <p:nvPr/>
        </p:nvGrpSpPr>
        <p:grpSpPr>
          <a:xfrm>
            <a:off x="2234565" y="5669428"/>
            <a:ext cx="864869" cy="518795"/>
            <a:chOff x="2511541" y="5260755"/>
            <a:chExt cx="864869" cy="518795"/>
          </a:xfrm>
        </p:grpSpPr>
        <p:sp>
          <p:nvSpPr>
            <p:cNvPr id="7" name="object 6">
              <a:hlinkClick r:id="rId4"/>
              <a:extLst>
                <a:ext uri="{FF2B5EF4-FFF2-40B4-BE49-F238E27FC236}">
                  <a16:creationId xmlns:a16="http://schemas.microsoft.com/office/drawing/2014/main" id="{C9B14B5F-3E5F-1916-1680-9CEB16118C51}"/>
                </a:ext>
              </a:extLst>
            </p:cNvPr>
            <p:cNvSpPr/>
            <p:nvPr/>
          </p:nvSpPr>
          <p:spPr>
            <a:xfrm>
              <a:off x="2511539" y="5260759"/>
              <a:ext cx="864869" cy="518795"/>
            </a:xfrm>
            <a:custGeom>
              <a:avLst/>
              <a:gdLst/>
              <a:ahLst/>
              <a:cxnLst/>
              <a:rect l="l" t="t" r="r" b="b"/>
              <a:pathLst>
                <a:path w="864870" h="518795">
                  <a:moveTo>
                    <a:pt x="704621" y="47129"/>
                  </a:moveTo>
                  <a:lnTo>
                    <a:pt x="685812" y="47129"/>
                  </a:lnTo>
                  <a:lnTo>
                    <a:pt x="685812" y="66205"/>
                  </a:lnTo>
                  <a:lnTo>
                    <a:pt x="685812" y="367652"/>
                  </a:lnTo>
                  <a:lnTo>
                    <a:pt x="178498" y="367652"/>
                  </a:lnTo>
                  <a:lnTo>
                    <a:pt x="178498" y="66205"/>
                  </a:lnTo>
                  <a:lnTo>
                    <a:pt x="685812" y="66205"/>
                  </a:lnTo>
                  <a:lnTo>
                    <a:pt x="685812" y="47129"/>
                  </a:lnTo>
                  <a:lnTo>
                    <a:pt x="159715" y="47129"/>
                  </a:lnTo>
                  <a:lnTo>
                    <a:pt x="159715" y="66205"/>
                  </a:lnTo>
                  <a:lnTo>
                    <a:pt x="159715" y="367652"/>
                  </a:lnTo>
                  <a:lnTo>
                    <a:pt x="159715" y="386727"/>
                  </a:lnTo>
                  <a:lnTo>
                    <a:pt x="704583" y="386727"/>
                  </a:lnTo>
                  <a:lnTo>
                    <a:pt x="704583" y="367652"/>
                  </a:lnTo>
                  <a:lnTo>
                    <a:pt x="704596" y="66205"/>
                  </a:lnTo>
                  <a:lnTo>
                    <a:pt x="704621" y="47129"/>
                  </a:lnTo>
                  <a:close/>
                </a:path>
                <a:path w="864870" h="518795">
                  <a:moveTo>
                    <a:pt x="751598" y="37693"/>
                  </a:moveTo>
                  <a:lnTo>
                    <a:pt x="748626" y="23025"/>
                  </a:lnTo>
                  <a:lnTo>
                    <a:pt x="740575" y="11049"/>
                  </a:lnTo>
                  <a:lnTo>
                    <a:pt x="728637" y="2971"/>
                  </a:lnTo>
                  <a:lnTo>
                    <a:pt x="714019" y="0"/>
                  </a:lnTo>
                  <a:lnTo>
                    <a:pt x="150317" y="0"/>
                  </a:lnTo>
                  <a:lnTo>
                    <a:pt x="135699" y="2971"/>
                  </a:lnTo>
                  <a:lnTo>
                    <a:pt x="123761" y="11049"/>
                  </a:lnTo>
                  <a:lnTo>
                    <a:pt x="115697" y="23025"/>
                  </a:lnTo>
                  <a:lnTo>
                    <a:pt x="112737" y="37693"/>
                  </a:lnTo>
                  <a:lnTo>
                    <a:pt x="112737" y="424141"/>
                  </a:lnTo>
                  <a:lnTo>
                    <a:pt x="131533" y="424141"/>
                  </a:lnTo>
                  <a:lnTo>
                    <a:pt x="131533" y="37693"/>
                  </a:lnTo>
                  <a:lnTo>
                    <a:pt x="133007" y="30365"/>
                  </a:lnTo>
                  <a:lnTo>
                    <a:pt x="137033" y="24371"/>
                  </a:lnTo>
                  <a:lnTo>
                    <a:pt x="143002" y="20332"/>
                  </a:lnTo>
                  <a:lnTo>
                    <a:pt x="150317" y="18846"/>
                  </a:lnTo>
                  <a:lnTo>
                    <a:pt x="714019" y="18846"/>
                  </a:lnTo>
                  <a:lnTo>
                    <a:pt x="721321" y="20332"/>
                  </a:lnTo>
                  <a:lnTo>
                    <a:pt x="727290" y="24371"/>
                  </a:lnTo>
                  <a:lnTo>
                    <a:pt x="731316" y="30365"/>
                  </a:lnTo>
                  <a:lnTo>
                    <a:pt x="732802" y="37693"/>
                  </a:lnTo>
                  <a:lnTo>
                    <a:pt x="732802" y="424141"/>
                  </a:lnTo>
                  <a:lnTo>
                    <a:pt x="751598" y="424141"/>
                  </a:lnTo>
                  <a:lnTo>
                    <a:pt x="751598" y="37693"/>
                  </a:lnTo>
                  <a:close/>
                </a:path>
                <a:path w="864870" h="518795">
                  <a:moveTo>
                    <a:pt x="864336" y="452234"/>
                  </a:moveTo>
                  <a:lnTo>
                    <a:pt x="845553" y="452234"/>
                  </a:lnTo>
                  <a:lnTo>
                    <a:pt x="845553" y="471081"/>
                  </a:lnTo>
                  <a:lnTo>
                    <a:pt x="843318" y="482079"/>
                  </a:lnTo>
                  <a:lnTo>
                    <a:pt x="837272" y="491058"/>
                  </a:lnTo>
                  <a:lnTo>
                    <a:pt x="828319" y="497116"/>
                  </a:lnTo>
                  <a:lnTo>
                    <a:pt x="817359" y="499351"/>
                  </a:lnTo>
                  <a:lnTo>
                    <a:pt x="46964" y="499351"/>
                  </a:lnTo>
                  <a:lnTo>
                    <a:pt x="36004" y="497116"/>
                  </a:lnTo>
                  <a:lnTo>
                    <a:pt x="27051" y="491058"/>
                  </a:lnTo>
                  <a:lnTo>
                    <a:pt x="21005" y="482079"/>
                  </a:lnTo>
                  <a:lnTo>
                    <a:pt x="18783" y="471081"/>
                  </a:lnTo>
                  <a:lnTo>
                    <a:pt x="366395" y="471081"/>
                  </a:lnTo>
                  <a:lnTo>
                    <a:pt x="367588" y="478218"/>
                  </a:lnTo>
                  <a:lnTo>
                    <a:pt x="371271" y="484149"/>
                  </a:lnTo>
                  <a:lnTo>
                    <a:pt x="376923" y="488251"/>
                  </a:lnTo>
                  <a:lnTo>
                    <a:pt x="383946" y="489927"/>
                  </a:lnTo>
                  <a:lnTo>
                    <a:pt x="479145" y="489927"/>
                  </a:lnTo>
                  <a:lnTo>
                    <a:pt x="486270" y="488734"/>
                  </a:lnTo>
                  <a:lnTo>
                    <a:pt x="492175" y="485038"/>
                  </a:lnTo>
                  <a:lnTo>
                    <a:pt x="496265" y="479374"/>
                  </a:lnTo>
                  <a:lnTo>
                    <a:pt x="497928" y="472338"/>
                  </a:lnTo>
                  <a:lnTo>
                    <a:pt x="497928" y="471081"/>
                  </a:lnTo>
                  <a:lnTo>
                    <a:pt x="845553" y="471081"/>
                  </a:lnTo>
                  <a:lnTo>
                    <a:pt x="845553" y="452234"/>
                  </a:lnTo>
                  <a:lnTo>
                    <a:pt x="479145" y="452234"/>
                  </a:lnTo>
                  <a:lnTo>
                    <a:pt x="479145" y="471081"/>
                  </a:lnTo>
                  <a:lnTo>
                    <a:pt x="385191" y="471081"/>
                  </a:lnTo>
                  <a:lnTo>
                    <a:pt x="385191" y="452234"/>
                  </a:lnTo>
                  <a:lnTo>
                    <a:pt x="0" y="452234"/>
                  </a:lnTo>
                  <a:lnTo>
                    <a:pt x="0" y="471081"/>
                  </a:lnTo>
                  <a:lnTo>
                    <a:pt x="3695" y="489407"/>
                  </a:lnTo>
                  <a:lnTo>
                    <a:pt x="13766" y="504380"/>
                  </a:lnTo>
                  <a:lnTo>
                    <a:pt x="28689" y="514477"/>
                  </a:lnTo>
                  <a:lnTo>
                    <a:pt x="46964" y="518198"/>
                  </a:lnTo>
                  <a:lnTo>
                    <a:pt x="817359" y="518198"/>
                  </a:lnTo>
                  <a:lnTo>
                    <a:pt x="835634" y="514477"/>
                  </a:lnTo>
                  <a:lnTo>
                    <a:pt x="850569" y="504380"/>
                  </a:lnTo>
                  <a:lnTo>
                    <a:pt x="853948" y="499351"/>
                  </a:lnTo>
                  <a:lnTo>
                    <a:pt x="860628" y="489407"/>
                  </a:lnTo>
                  <a:lnTo>
                    <a:pt x="864336" y="471081"/>
                  </a:lnTo>
                  <a:lnTo>
                    <a:pt x="864336" y="452234"/>
                  </a:lnTo>
                  <a:close/>
                </a:path>
              </a:pathLst>
            </a:custGeom>
            <a:solidFill>
              <a:srgbClr val="4189B3"/>
            </a:solidFill>
          </p:spPr>
          <p:txBody>
            <a:bodyPr wrap="square" lIns="0" tIns="0" rIns="0" bIns="0" rtlCol="0"/>
            <a:lstStyle/>
            <a:p>
              <a:endParaRPr/>
            </a:p>
          </p:txBody>
        </p:sp>
        <p:pic>
          <p:nvPicPr>
            <p:cNvPr id="8" name="object 7">
              <a:extLst>
                <a:ext uri="{FF2B5EF4-FFF2-40B4-BE49-F238E27FC236}">
                  <a16:creationId xmlns:a16="http://schemas.microsoft.com/office/drawing/2014/main" id="{D3D02B5C-43B7-1960-33E4-064732287218}"/>
                </a:ext>
              </a:extLst>
            </p:cNvPr>
            <p:cNvPicPr/>
            <p:nvPr/>
          </p:nvPicPr>
          <p:blipFill>
            <a:blip r:embed="rId5" cstate="print"/>
            <a:stretch>
              <a:fillRect/>
            </a:stretch>
          </p:blipFill>
          <p:spPr>
            <a:xfrm>
              <a:off x="2821561" y="5355108"/>
              <a:ext cx="244257" cy="244988"/>
            </a:xfrm>
            <a:prstGeom prst="rect">
              <a:avLst/>
            </a:prstGeom>
          </p:spPr>
        </p:pic>
      </p:grpSp>
      <p:pic>
        <p:nvPicPr>
          <p:cNvPr id="10" name="Picture 9" descr="Graphical user interface, website&#10;&#10;AI-generated content may be incorrect.">
            <a:extLst>
              <a:ext uri="{FF2B5EF4-FFF2-40B4-BE49-F238E27FC236}">
                <a16:creationId xmlns:a16="http://schemas.microsoft.com/office/drawing/2014/main" id="{659CF6C8-AB1F-13C1-25AB-C2DFD7155B09}"/>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07652" y="2670366"/>
            <a:ext cx="4318121" cy="260967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86400" y="932547"/>
            <a:ext cx="6006465" cy="4992905"/>
          </a:xfrm>
          <a:prstGeom prst="rect">
            <a:avLst/>
          </a:prstGeom>
        </p:spPr>
        <p:txBody>
          <a:bodyPr vert="horz" wrap="square" lIns="0" tIns="80010" rIns="0" bIns="0" rtlCol="0">
            <a:spAutoFit/>
          </a:bodyPr>
          <a:lstStyle/>
          <a:p>
            <a:pPr marL="12700" marR="5080">
              <a:lnSpc>
                <a:spcPct val="80000"/>
              </a:lnSpc>
              <a:spcBef>
                <a:spcPts val="630"/>
              </a:spcBef>
            </a:pPr>
            <a:r>
              <a:rPr sz="2200" dirty="0">
                <a:solidFill>
                  <a:srgbClr val="FFFFFF"/>
                </a:solidFill>
                <a:latin typeface="Arial"/>
                <a:cs typeface="Arial"/>
              </a:rPr>
              <a:t>In 2003, the State of Michigan asked the  federal court to decide whether inland  treaty rights continue to exist, and if they  do, where they can be exercised. </a:t>
            </a:r>
            <a:endParaRPr lang="en-US" sz="2200" dirty="0">
              <a:solidFill>
                <a:srgbClr val="FFFFFF"/>
              </a:solidFill>
              <a:latin typeface="Arial"/>
              <a:cs typeface="Arial"/>
            </a:endParaRPr>
          </a:p>
          <a:p>
            <a:pPr marL="12700" marR="5080">
              <a:lnSpc>
                <a:spcPct val="80000"/>
              </a:lnSpc>
              <a:spcBef>
                <a:spcPts val="630"/>
              </a:spcBef>
            </a:pPr>
            <a:r>
              <a:rPr sz="2200" dirty="0">
                <a:solidFill>
                  <a:srgbClr val="FFFFFF"/>
                </a:solidFill>
                <a:latin typeface="Arial"/>
                <a:cs typeface="Arial"/>
              </a:rPr>
              <a:t>The five 1836 Treaty tribes along with the U.S. agreed  that inland treaty rights needed to be  resolved. </a:t>
            </a:r>
            <a:endParaRPr lang="en-US" sz="2200" dirty="0">
              <a:solidFill>
                <a:srgbClr val="FFFFFF"/>
              </a:solidFill>
              <a:latin typeface="Arial"/>
              <a:cs typeface="Arial"/>
            </a:endParaRPr>
          </a:p>
          <a:p>
            <a:pPr marL="12700" marR="5080">
              <a:lnSpc>
                <a:spcPct val="80000"/>
              </a:lnSpc>
              <a:spcBef>
                <a:spcPts val="630"/>
              </a:spcBef>
            </a:pPr>
            <a:r>
              <a:rPr sz="2200" dirty="0">
                <a:solidFill>
                  <a:srgbClr val="FFFFFF"/>
                </a:solidFill>
                <a:latin typeface="Arial"/>
                <a:cs typeface="Arial"/>
              </a:rPr>
              <a:t>In late summer 2005, the parties  explored the willingness of everyone to  resolve all the issues related to 1836 Treaty inland rights by negotiation, rather than litigation.</a:t>
            </a:r>
            <a:endParaRPr lang="en-US" sz="2200" dirty="0">
              <a:solidFill>
                <a:srgbClr val="FFFFFF"/>
              </a:solidFill>
              <a:latin typeface="Arial"/>
              <a:cs typeface="Arial"/>
            </a:endParaRPr>
          </a:p>
          <a:p>
            <a:pPr marL="12700" marR="5080">
              <a:lnSpc>
                <a:spcPct val="80000"/>
              </a:lnSpc>
              <a:spcBef>
                <a:spcPts val="630"/>
              </a:spcBef>
            </a:pPr>
            <a:endParaRPr lang="en-US" sz="2200" dirty="0">
              <a:solidFill>
                <a:srgbClr val="FFFFFF"/>
              </a:solidFill>
              <a:latin typeface="Arial"/>
              <a:cs typeface="Arial"/>
            </a:endParaRPr>
          </a:p>
          <a:p>
            <a:pPr marL="12700" marR="5080">
              <a:lnSpc>
                <a:spcPct val="80000"/>
              </a:lnSpc>
              <a:spcBef>
                <a:spcPts val="630"/>
              </a:spcBef>
            </a:pPr>
            <a:r>
              <a:rPr sz="2200" dirty="0">
                <a:solidFill>
                  <a:srgbClr val="FFFFFF"/>
                </a:solidFill>
                <a:latin typeface="Arial"/>
                <a:cs typeface="Arial"/>
              </a:rPr>
              <a:t>Their efforts were finalized in a  Consent Decree in 2007. The decree  contains acknowledgement by the State of  Michigan of the permanent recognition of  the tribes’ “Inland Article 13 Rights.”</a:t>
            </a:r>
            <a:endParaRPr sz="2200" dirty="0">
              <a:latin typeface="Arial"/>
              <a:cs typeface="Arial"/>
            </a:endParaRPr>
          </a:p>
        </p:txBody>
      </p:sp>
      <p:sp>
        <p:nvSpPr>
          <p:cNvPr id="3" name="object 3"/>
          <p:cNvSpPr txBox="1">
            <a:spLocks noGrp="1"/>
          </p:cNvSpPr>
          <p:nvPr>
            <p:ph type="title"/>
          </p:nvPr>
        </p:nvSpPr>
        <p:spPr>
          <a:xfrm>
            <a:off x="923608" y="1828800"/>
            <a:ext cx="3501073" cy="1021433"/>
          </a:xfrm>
          <a:prstGeom prst="rect">
            <a:avLst/>
          </a:prstGeom>
        </p:spPr>
        <p:txBody>
          <a:bodyPr vert="horz" wrap="square" lIns="0" tIns="191135" rIns="0" bIns="0" rtlCol="0">
            <a:spAutoFit/>
          </a:bodyPr>
          <a:lstStyle/>
          <a:p>
            <a:pPr marL="12700">
              <a:lnSpc>
                <a:spcPct val="100000"/>
              </a:lnSpc>
              <a:spcBef>
                <a:spcPts val="1505"/>
              </a:spcBef>
            </a:pPr>
            <a:r>
              <a:rPr dirty="0">
                <a:solidFill>
                  <a:srgbClr val="FDC306"/>
                </a:solidFill>
                <a:latin typeface="Tico" pitchFamily="2" charset="77"/>
                <a:cs typeface="Palatino"/>
              </a:rPr>
              <a:t>2007</a:t>
            </a:r>
          </a:p>
          <a:p>
            <a:pPr marL="12700">
              <a:lnSpc>
                <a:spcPct val="100000"/>
              </a:lnSpc>
              <a:spcBef>
                <a:spcPts val="705"/>
              </a:spcBef>
            </a:pPr>
            <a:r>
              <a:rPr sz="1600" dirty="0">
                <a:latin typeface="Tico" pitchFamily="2" charset="77"/>
              </a:rPr>
              <a:t>MICHIGAN CONSENT DECREE</a:t>
            </a:r>
          </a:p>
        </p:txBody>
      </p:sp>
      <p:pic>
        <p:nvPicPr>
          <p:cNvPr id="4" name="object 4">
            <a:extLst>
              <a:ext uri="{FF2B5EF4-FFF2-40B4-BE49-F238E27FC236}">
                <a16:creationId xmlns:a16="http://schemas.microsoft.com/office/drawing/2014/main" id="{65044864-7856-74FD-6076-C16F8180EB34}"/>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527" y="1484630"/>
            <a:ext cx="2158999" cy="504625"/>
          </a:xfrm>
          <a:prstGeom prst="rect">
            <a:avLst/>
          </a:prstGeom>
        </p:spPr>
        <p:txBody>
          <a:bodyPr vert="horz" wrap="square" lIns="0" tIns="12065" rIns="0" bIns="0" rtlCol="0">
            <a:spAutoFit/>
          </a:bodyPr>
          <a:lstStyle/>
          <a:p>
            <a:pPr marL="12700">
              <a:lnSpc>
                <a:spcPct val="100000"/>
              </a:lnSpc>
              <a:spcBef>
                <a:spcPts val="95"/>
              </a:spcBef>
            </a:pPr>
            <a:r>
              <a:rPr dirty="0">
                <a:solidFill>
                  <a:srgbClr val="FDC306"/>
                </a:solidFill>
                <a:latin typeface="Tico" pitchFamily="2" charset="77"/>
                <a:cs typeface="Palatino"/>
              </a:rPr>
              <a:t>2020</a:t>
            </a:r>
          </a:p>
        </p:txBody>
      </p:sp>
      <p:sp>
        <p:nvSpPr>
          <p:cNvPr id="3" name="object 3"/>
          <p:cNvSpPr txBox="1"/>
          <p:nvPr/>
        </p:nvSpPr>
        <p:spPr>
          <a:xfrm>
            <a:off x="5728969" y="1364412"/>
            <a:ext cx="6005830" cy="4747453"/>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FFFFFF"/>
                </a:solidFill>
                <a:latin typeface="Arial"/>
                <a:cs typeface="Arial"/>
              </a:rPr>
              <a:t>The treaty of 1842 or commonly known as the  “Copper Treaty” ceded millions of acres of land to  the U.S. in exchange for rights to hunt, fish, and gather  within the Ceded Territory. Within this territory is Buffalo  Reef, a natural cobble feature in Lake Superior,  located on the eastern edge of the Keweenaw  Peninsula in the upper peninsula of Michigan. </a:t>
            </a:r>
            <a:endParaRPr lang="en-US" sz="1800" dirty="0">
              <a:solidFill>
                <a:srgbClr val="FFFFFF"/>
              </a:solidFill>
              <a:latin typeface="Arial"/>
              <a:cs typeface="Arial"/>
            </a:endParaRPr>
          </a:p>
          <a:p>
            <a:pPr marL="12700" marR="5080">
              <a:lnSpc>
                <a:spcPct val="100000"/>
              </a:lnSpc>
              <a:spcBef>
                <a:spcPts val="100"/>
              </a:spcBef>
            </a:pPr>
            <a:endParaRPr lang="en-US" dirty="0">
              <a:solidFill>
                <a:srgbClr val="FFFFFF"/>
              </a:solidFill>
              <a:latin typeface="Arial"/>
              <a:cs typeface="Arial"/>
            </a:endParaRPr>
          </a:p>
          <a:p>
            <a:pPr marL="12700" marR="5080">
              <a:lnSpc>
                <a:spcPct val="100000"/>
              </a:lnSpc>
              <a:spcBef>
                <a:spcPts val="100"/>
              </a:spcBef>
            </a:pPr>
            <a:r>
              <a:rPr sz="1800" dirty="0">
                <a:solidFill>
                  <a:srgbClr val="FFFFFF"/>
                </a:solidFill>
                <a:latin typeface="Arial"/>
                <a:cs typeface="Arial"/>
              </a:rPr>
              <a:t>Buffalo Reef has historically maintained invaluable spawning  habitat for fish species such as Lake trout and lake  whitefish, but now is threatened by migrating stamp  sands, produced by harmful mining activities  beginning in the late 1800’s. Tribal, State, Federal, and  academic partnerships combine efforts to mitigate  damages and ultimately restore Buffalo Reef as the ecological resource that has sustained both tribal  and no</a:t>
            </a:r>
            <a:r>
              <a:rPr lang="en-US" sz="1800" dirty="0">
                <a:solidFill>
                  <a:srgbClr val="FFFFFF"/>
                </a:solidFill>
                <a:latin typeface="Arial"/>
                <a:cs typeface="Arial"/>
              </a:rPr>
              <a:t>n</a:t>
            </a:r>
            <a:r>
              <a:rPr sz="1800" dirty="0">
                <a:solidFill>
                  <a:srgbClr val="FFFFFF"/>
                </a:solidFill>
                <a:latin typeface="Arial"/>
                <a:cs typeface="Arial"/>
              </a:rPr>
              <a:t>—tribal communities for generations.</a:t>
            </a:r>
            <a:endParaRPr sz="1800" dirty="0">
              <a:latin typeface="Arial"/>
              <a:cs typeface="Arial"/>
            </a:endParaRPr>
          </a:p>
        </p:txBody>
      </p:sp>
      <p:sp>
        <p:nvSpPr>
          <p:cNvPr id="4" name="object 4"/>
          <p:cNvSpPr txBox="1"/>
          <p:nvPr/>
        </p:nvSpPr>
        <p:spPr>
          <a:xfrm>
            <a:off x="918527" y="2061463"/>
            <a:ext cx="2879090" cy="489584"/>
          </a:xfrm>
          <a:prstGeom prst="rect">
            <a:avLst/>
          </a:prstGeom>
        </p:spPr>
        <p:txBody>
          <a:bodyPr vert="horz" wrap="square" lIns="0" tIns="40005" rIns="0" bIns="0" rtlCol="0">
            <a:spAutoFit/>
          </a:bodyPr>
          <a:lstStyle/>
          <a:p>
            <a:pPr marL="12700" marR="5080">
              <a:lnSpc>
                <a:spcPts val="1730"/>
              </a:lnSpc>
              <a:spcBef>
                <a:spcPts val="315"/>
              </a:spcBef>
            </a:pPr>
            <a:r>
              <a:rPr sz="1600" dirty="0">
                <a:solidFill>
                  <a:srgbClr val="FFFFFF"/>
                </a:solidFill>
                <a:latin typeface="Tico" pitchFamily="2" charset="77"/>
                <a:cs typeface="Arial"/>
              </a:rPr>
              <a:t>BUFFALO REEF CLEANUP AND RESTORATION</a:t>
            </a:r>
            <a:endParaRPr sz="1600" dirty="0">
              <a:latin typeface="Tico" pitchFamily="2" charset="77"/>
              <a:cs typeface="Arial"/>
            </a:endParaRPr>
          </a:p>
        </p:txBody>
      </p:sp>
      <p:pic>
        <p:nvPicPr>
          <p:cNvPr id="5" name="object 5"/>
          <p:cNvPicPr/>
          <p:nvPr/>
        </p:nvPicPr>
        <p:blipFill>
          <a:blip r:embed="rId3" cstate="print">
            <a:duotone>
              <a:schemeClr val="accent5">
                <a:shade val="45000"/>
                <a:satMod val="135000"/>
              </a:schemeClr>
              <a:prstClr val="white"/>
            </a:duotone>
          </a:blip>
          <a:stretch>
            <a:fillRect/>
          </a:stretch>
        </p:blipFill>
        <p:spPr>
          <a:xfrm>
            <a:off x="457201" y="2743201"/>
            <a:ext cx="4587238" cy="2535922"/>
          </a:xfrm>
          <a:prstGeom prst="rect">
            <a:avLst/>
          </a:prstGeom>
        </p:spPr>
      </p:pic>
      <p:grpSp>
        <p:nvGrpSpPr>
          <p:cNvPr id="6" name="object 6"/>
          <p:cNvGrpSpPr/>
          <p:nvPr/>
        </p:nvGrpSpPr>
        <p:grpSpPr>
          <a:xfrm>
            <a:off x="2212658" y="5429630"/>
            <a:ext cx="864869" cy="518795"/>
            <a:chOff x="864858" y="5383438"/>
            <a:chExt cx="864869" cy="518795"/>
          </a:xfrm>
        </p:grpSpPr>
        <p:sp>
          <p:nvSpPr>
            <p:cNvPr id="7" name="object 7">
              <a:hlinkClick r:id="rId4"/>
            </p:cNvPr>
            <p:cNvSpPr/>
            <p:nvPr/>
          </p:nvSpPr>
          <p:spPr>
            <a:xfrm>
              <a:off x="864857" y="5383441"/>
              <a:ext cx="864869" cy="518795"/>
            </a:xfrm>
            <a:custGeom>
              <a:avLst/>
              <a:gdLst/>
              <a:ahLst/>
              <a:cxnLst/>
              <a:rect l="l" t="t" r="r" b="b"/>
              <a:pathLst>
                <a:path w="864869" h="518795">
                  <a:moveTo>
                    <a:pt x="704621" y="47129"/>
                  </a:moveTo>
                  <a:lnTo>
                    <a:pt x="685812" y="47129"/>
                  </a:lnTo>
                  <a:lnTo>
                    <a:pt x="685812" y="66217"/>
                  </a:lnTo>
                  <a:lnTo>
                    <a:pt x="685812" y="367652"/>
                  </a:lnTo>
                  <a:lnTo>
                    <a:pt x="178498" y="367652"/>
                  </a:lnTo>
                  <a:lnTo>
                    <a:pt x="178498" y="66217"/>
                  </a:lnTo>
                  <a:lnTo>
                    <a:pt x="685812" y="66217"/>
                  </a:lnTo>
                  <a:lnTo>
                    <a:pt x="685812" y="47129"/>
                  </a:lnTo>
                  <a:lnTo>
                    <a:pt x="159715" y="47129"/>
                  </a:lnTo>
                  <a:lnTo>
                    <a:pt x="159715" y="66217"/>
                  </a:lnTo>
                  <a:lnTo>
                    <a:pt x="159715" y="367652"/>
                  </a:lnTo>
                  <a:lnTo>
                    <a:pt x="159715" y="386727"/>
                  </a:lnTo>
                  <a:lnTo>
                    <a:pt x="704583" y="386727"/>
                  </a:lnTo>
                  <a:lnTo>
                    <a:pt x="704583" y="367652"/>
                  </a:lnTo>
                  <a:lnTo>
                    <a:pt x="704608" y="66217"/>
                  </a:lnTo>
                  <a:lnTo>
                    <a:pt x="704621" y="47129"/>
                  </a:lnTo>
                  <a:close/>
                </a:path>
                <a:path w="864869" h="518795">
                  <a:moveTo>
                    <a:pt x="751598" y="37693"/>
                  </a:moveTo>
                  <a:lnTo>
                    <a:pt x="748626" y="23025"/>
                  </a:lnTo>
                  <a:lnTo>
                    <a:pt x="740575" y="11049"/>
                  </a:lnTo>
                  <a:lnTo>
                    <a:pt x="728637" y="2971"/>
                  </a:lnTo>
                  <a:lnTo>
                    <a:pt x="714019" y="0"/>
                  </a:lnTo>
                  <a:lnTo>
                    <a:pt x="150317" y="0"/>
                  </a:lnTo>
                  <a:lnTo>
                    <a:pt x="135699" y="2971"/>
                  </a:lnTo>
                  <a:lnTo>
                    <a:pt x="123761" y="11049"/>
                  </a:lnTo>
                  <a:lnTo>
                    <a:pt x="115697" y="23025"/>
                  </a:lnTo>
                  <a:lnTo>
                    <a:pt x="112737" y="37693"/>
                  </a:lnTo>
                  <a:lnTo>
                    <a:pt x="112737" y="424141"/>
                  </a:lnTo>
                  <a:lnTo>
                    <a:pt x="131533" y="424141"/>
                  </a:lnTo>
                  <a:lnTo>
                    <a:pt x="131533" y="37693"/>
                  </a:lnTo>
                  <a:lnTo>
                    <a:pt x="133007" y="30365"/>
                  </a:lnTo>
                  <a:lnTo>
                    <a:pt x="137033" y="24371"/>
                  </a:lnTo>
                  <a:lnTo>
                    <a:pt x="143002" y="20332"/>
                  </a:lnTo>
                  <a:lnTo>
                    <a:pt x="150317" y="18846"/>
                  </a:lnTo>
                  <a:lnTo>
                    <a:pt x="714019" y="18846"/>
                  </a:lnTo>
                  <a:lnTo>
                    <a:pt x="721321" y="20332"/>
                  </a:lnTo>
                  <a:lnTo>
                    <a:pt x="727290" y="24371"/>
                  </a:lnTo>
                  <a:lnTo>
                    <a:pt x="731316" y="30365"/>
                  </a:lnTo>
                  <a:lnTo>
                    <a:pt x="732802" y="37693"/>
                  </a:lnTo>
                  <a:lnTo>
                    <a:pt x="732802" y="424141"/>
                  </a:lnTo>
                  <a:lnTo>
                    <a:pt x="751598" y="424141"/>
                  </a:lnTo>
                  <a:lnTo>
                    <a:pt x="751598" y="37693"/>
                  </a:lnTo>
                  <a:close/>
                </a:path>
                <a:path w="864869" h="518795">
                  <a:moveTo>
                    <a:pt x="864336" y="452234"/>
                  </a:moveTo>
                  <a:lnTo>
                    <a:pt x="845553" y="452234"/>
                  </a:lnTo>
                  <a:lnTo>
                    <a:pt x="845553" y="471081"/>
                  </a:lnTo>
                  <a:lnTo>
                    <a:pt x="843318" y="482079"/>
                  </a:lnTo>
                  <a:lnTo>
                    <a:pt x="837272" y="491058"/>
                  </a:lnTo>
                  <a:lnTo>
                    <a:pt x="828319" y="497116"/>
                  </a:lnTo>
                  <a:lnTo>
                    <a:pt x="817359" y="499351"/>
                  </a:lnTo>
                  <a:lnTo>
                    <a:pt x="46964" y="499351"/>
                  </a:lnTo>
                  <a:lnTo>
                    <a:pt x="36004" y="497116"/>
                  </a:lnTo>
                  <a:lnTo>
                    <a:pt x="27051" y="491058"/>
                  </a:lnTo>
                  <a:lnTo>
                    <a:pt x="21005" y="482079"/>
                  </a:lnTo>
                  <a:lnTo>
                    <a:pt x="18783" y="471081"/>
                  </a:lnTo>
                  <a:lnTo>
                    <a:pt x="366395" y="471081"/>
                  </a:lnTo>
                  <a:lnTo>
                    <a:pt x="367588" y="478218"/>
                  </a:lnTo>
                  <a:lnTo>
                    <a:pt x="371271" y="484149"/>
                  </a:lnTo>
                  <a:lnTo>
                    <a:pt x="376923" y="488251"/>
                  </a:lnTo>
                  <a:lnTo>
                    <a:pt x="383933" y="489927"/>
                  </a:lnTo>
                  <a:lnTo>
                    <a:pt x="479145" y="489927"/>
                  </a:lnTo>
                  <a:lnTo>
                    <a:pt x="486257" y="488734"/>
                  </a:lnTo>
                  <a:lnTo>
                    <a:pt x="492175" y="485038"/>
                  </a:lnTo>
                  <a:lnTo>
                    <a:pt x="496265" y="479374"/>
                  </a:lnTo>
                  <a:lnTo>
                    <a:pt x="497928" y="472338"/>
                  </a:lnTo>
                  <a:lnTo>
                    <a:pt x="497928" y="471081"/>
                  </a:lnTo>
                  <a:lnTo>
                    <a:pt x="845553" y="471081"/>
                  </a:lnTo>
                  <a:lnTo>
                    <a:pt x="845553" y="452234"/>
                  </a:lnTo>
                  <a:lnTo>
                    <a:pt x="479145" y="452234"/>
                  </a:lnTo>
                  <a:lnTo>
                    <a:pt x="479145" y="471081"/>
                  </a:lnTo>
                  <a:lnTo>
                    <a:pt x="385191" y="471081"/>
                  </a:lnTo>
                  <a:lnTo>
                    <a:pt x="385191" y="452234"/>
                  </a:lnTo>
                  <a:lnTo>
                    <a:pt x="0" y="452234"/>
                  </a:lnTo>
                  <a:lnTo>
                    <a:pt x="0" y="471081"/>
                  </a:lnTo>
                  <a:lnTo>
                    <a:pt x="3695" y="489407"/>
                  </a:lnTo>
                  <a:lnTo>
                    <a:pt x="13766" y="504380"/>
                  </a:lnTo>
                  <a:lnTo>
                    <a:pt x="28689" y="514477"/>
                  </a:lnTo>
                  <a:lnTo>
                    <a:pt x="46964" y="518198"/>
                  </a:lnTo>
                  <a:lnTo>
                    <a:pt x="817359" y="518198"/>
                  </a:lnTo>
                  <a:lnTo>
                    <a:pt x="853948" y="499351"/>
                  </a:lnTo>
                  <a:lnTo>
                    <a:pt x="864336" y="471081"/>
                  </a:lnTo>
                  <a:lnTo>
                    <a:pt x="864336" y="452234"/>
                  </a:lnTo>
                  <a:close/>
                </a:path>
              </a:pathLst>
            </a:custGeom>
            <a:solidFill>
              <a:srgbClr val="4189B3"/>
            </a:solidFill>
          </p:spPr>
          <p:txBody>
            <a:bodyPr wrap="square" lIns="0" tIns="0" rIns="0" bIns="0" rtlCol="0"/>
            <a:lstStyle/>
            <a:p>
              <a:endParaRPr/>
            </a:p>
          </p:txBody>
        </p:sp>
        <p:pic>
          <p:nvPicPr>
            <p:cNvPr id="8" name="object 8"/>
            <p:cNvPicPr/>
            <p:nvPr/>
          </p:nvPicPr>
          <p:blipFill>
            <a:blip r:embed="rId5" cstate="print"/>
            <a:stretch>
              <a:fillRect/>
            </a:stretch>
          </p:blipFill>
          <p:spPr>
            <a:xfrm>
              <a:off x="1174878" y="5477790"/>
              <a:ext cx="244257" cy="244988"/>
            </a:xfrm>
            <a:prstGeom prst="rect">
              <a:avLst/>
            </a:prstGeom>
          </p:spPr>
        </p:pic>
      </p:grpSp>
      <p:pic>
        <p:nvPicPr>
          <p:cNvPr id="9" name="object 4">
            <a:extLst>
              <a:ext uri="{FF2B5EF4-FFF2-40B4-BE49-F238E27FC236}">
                <a16:creationId xmlns:a16="http://schemas.microsoft.com/office/drawing/2014/main" id="{B3B4EC68-9BAF-8F7D-5F11-B3CCB23BAEA8}"/>
              </a:ext>
            </a:extLst>
          </p:cNvPr>
          <p:cNvPicPr/>
          <p:nvPr/>
        </p:nvPicPr>
        <p:blipFill>
          <a:blip r:embed="rId6" cstate="print"/>
          <a:stretch>
            <a:fillRect/>
          </a:stretch>
        </p:blipFill>
        <p:spPr>
          <a:xfrm>
            <a:off x="157734" y="5644133"/>
            <a:ext cx="1070609" cy="1070609"/>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457200"/>
            <a:ext cx="5715000" cy="1440137"/>
          </a:xfrm>
          <a:prstGeom prst="rect">
            <a:avLst/>
          </a:prstGeom>
        </p:spPr>
        <p:txBody>
          <a:bodyPr vert="horz" wrap="square" lIns="0" tIns="511809" rIns="0" bIns="0" rtlCol="0">
            <a:spAutoFit/>
          </a:bodyPr>
          <a:lstStyle/>
          <a:p>
            <a:pPr marL="12700">
              <a:lnSpc>
                <a:spcPct val="100000"/>
              </a:lnSpc>
              <a:spcBef>
                <a:spcPts val="4029"/>
              </a:spcBef>
            </a:pPr>
            <a:r>
              <a:rPr lang="en-US" sz="6000" spc="-50" dirty="0">
                <a:solidFill>
                  <a:srgbClr val="FDC306"/>
                </a:solidFill>
                <a:latin typeface="Tico" pitchFamily="2" charset="77"/>
                <a:cs typeface="Palatino"/>
              </a:rPr>
              <a:t>Chi miigwech!</a:t>
            </a:r>
            <a:endParaRPr sz="4800" dirty="0">
              <a:latin typeface="Tico" pitchFamily="2" charset="77"/>
              <a:cs typeface="Palatino"/>
            </a:endParaRPr>
          </a:p>
        </p:txBody>
      </p:sp>
      <p:sp>
        <p:nvSpPr>
          <p:cNvPr id="3" name="object 3"/>
          <p:cNvSpPr txBox="1"/>
          <p:nvPr/>
        </p:nvSpPr>
        <p:spPr>
          <a:xfrm>
            <a:off x="9343604" y="3325179"/>
            <a:ext cx="2086396" cy="2403799"/>
          </a:xfrm>
          <a:prstGeom prst="rect">
            <a:avLst/>
          </a:prstGeom>
        </p:spPr>
        <p:txBody>
          <a:bodyPr vert="horz" wrap="square" lIns="0" tIns="208279" rIns="0" bIns="0" rtlCol="0">
            <a:spAutoFit/>
          </a:bodyPr>
          <a:lstStyle/>
          <a:p>
            <a:pPr marL="12700">
              <a:lnSpc>
                <a:spcPct val="100000"/>
              </a:lnSpc>
              <a:spcBef>
                <a:spcPts val="1639"/>
              </a:spcBef>
            </a:pPr>
            <a:r>
              <a:rPr sz="4000" spc="-5" dirty="0">
                <a:solidFill>
                  <a:srgbClr val="FDC306"/>
                </a:solidFill>
                <a:latin typeface="Tico" pitchFamily="2" charset="77"/>
                <a:cs typeface="Palatino"/>
              </a:rPr>
              <a:t>C</a:t>
            </a:r>
            <a:r>
              <a:rPr sz="3200" spc="-5" dirty="0">
                <a:solidFill>
                  <a:srgbClr val="FDC306"/>
                </a:solidFill>
                <a:latin typeface="Tico" pitchFamily="2" charset="77"/>
                <a:cs typeface="Palatino"/>
              </a:rPr>
              <a:t>REDITS</a:t>
            </a:r>
            <a:endParaRPr sz="3200" dirty="0">
              <a:latin typeface="Tico" pitchFamily="2" charset="77"/>
              <a:cs typeface="Palatino"/>
            </a:endParaRPr>
          </a:p>
          <a:p>
            <a:pPr marL="12700" marR="969010">
              <a:lnSpc>
                <a:spcPts val="2090"/>
              </a:lnSpc>
              <a:spcBef>
                <a:spcPts val="135"/>
              </a:spcBef>
            </a:pPr>
            <a:r>
              <a:rPr sz="1300" spc="-20" dirty="0">
                <a:solidFill>
                  <a:srgbClr val="FFFFFF"/>
                </a:solidFill>
                <a:latin typeface="Arial"/>
                <a:cs typeface="Arial"/>
              </a:rPr>
              <a:t>Finn </a:t>
            </a:r>
            <a:r>
              <a:rPr sz="1300" spc="30" dirty="0">
                <a:solidFill>
                  <a:srgbClr val="FFFFFF"/>
                </a:solidFill>
                <a:latin typeface="Arial"/>
                <a:cs typeface="Arial"/>
              </a:rPr>
              <a:t>Ryan </a:t>
            </a:r>
            <a:r>
              <a:rPr sz="1300" spc="35" dirty="0">
                <a:solidFill>
                  <a:srgbClr val="FFFFFF"/>
                </a:solidFill>
                <a:latin typeface="Arial"/>
                <a:cs typeface="Arial"/>
              </a:rPr>
              <a:t> </a:t>
            </a:r>
            <a:r>
              <a:rPr sz="1300" spc="45" dirty="0">
                <a:solidFill>
                  <a:srgbClr val="FFFFFF"/>
                </a:solidFill>
                <a:latin typeface="Arial"/>
                <a:cs typeface="Arial"/>
              </a:rPr>
              <a:t>Scott</a:t>
            </a:r>
            <a:r>
              <a:rPr sz="1300" spc="-75" dirty="0">
                <a:solidFill>
                  <a:srgbClr val="FFFFFF"/>
                </a:solidFill>
                <a:latin typeface="Arial"/>
                <a:cs typeface="Arial"/>
              </a:rPr>
              <a:t> </a:t>
            </a:r>
            <a:r>
              <a:rPr sz="1300" spc="10" dirty="0">
                <a:solidFill>
                  <a:srgbClr val="FFFFFF"/>
                </a:solidFill>
                <a:latin typeface="Arial"/>
                <a:cs typeface="Arial"/>
              </a:rPr>
              <a:t>Pauli</a:t>
            </a:r>
            <a:endParaRPr sz="1300" dirty="0">
              <a:latin typeface="Arial"/>
              <a:cs typeface="Arial"/>
            </a:endParaRPr>
          </a:p>
          <a:p>
            <a:pPr marL="12700">
              <a:lnSpc>
                <a:spcPct val="100000"/>
              </a:lnSpc>
              <a:spcBef>
                <a:spcPts val="375"/>
              </a:spcBef>
            </a:pPr>
            <a:r>
              <a:rPr sz="1300" spc="50" dirty="0">
                <a:solidFill>
                  <a:srgbClr val="FFFFFF"/>
                </a:solidFill>
                <a:latin typeface="Arial"/>
                <a:cs typeface="Arial"/>
              </a:rPr>
              <a:t>Dylan</a:t>
            </a:r>
            <a:r>
              <a:rPr sz="1300" spc="-35" dirty="0">
                <a:solidFill>
                  <a:srgbClr val="FFFFFF"/>
                </a:solidFill>
                <a:latin typeface="Arial"/>
                <a:cs typeface="Arial"/>
              </a:rPr>
              <a:t> </a:t>
            </a:r>
            <a:r>
              <a:rPr sz="1300" spc="30" dirty="0">
                <a:solidFill>
                  <a:srgbClr val="FFFFFF"/>
                </a:solidFill>
                <a:latin typeface="Arial"/>
                <a:cs typeface="Arial"/>
              </a:rPr>
              <a:t>Jennings</a:t>
            </a:r>
            <a:endParaRPr sz="1300" dirty="0">
              <a:latin typeface="Arial"/>
              <a:cs typeface="Arial"/>
            </a:endParaRPr>
          </a:p>
          <a:p>
            <a:pPr marL="12700" marR="212090">
              <a:lnSpc>
                <a:spcPct val="134000"/>
              </a:lnSpc>
            </a:pPr>
            <a:r>
              <a:rPr sz="1300" spc="50" dirty="0">
                <a:solidFill>
                  <a:srgbClr val="FFFFFF"/>
                </a:solidFill>
                <a:latin typeface="Arial"/>
                <a:cs typeface="Arial"/>
              </a:rPr>
              <a:t>Jennie</a:t>
            </a:r>
            <a:r>
              <a:rPr sz="1300" spc="-45" dirty="0">
                <a:solidFill>
                  <a:srgbClr val="FFFFFF"/>
                </a:solidFill>
                <a:latin typeface="Arial"/>
                <a:cs typeface="Arial"/>
              </a:rPr>
              <a:t> </a:t>
            </a:r>
            <a:r>
              <a:rPr sz="1300" spc="100" dirty="0">
                <a:solidFill>
                  <a:srgbClr val="FFFFFF"/>
                </a:solidFill>
                <a:latin typeface="Arial"/>
                <a:cs typeface="Arial"/>
              </a:rPr>
              <a:t>Kappenman </a:t>
            </a:r>
            <a:r>
              <a:rPr sz="1300" spc="-345" dirty="0">
                <a:solidFill>
                  <a:srgbClr val="FFFFFF"/>
                </a:solidFill>
                <a:latin typeface="Arial"/>
                <a:cs typeface="Arial"/>
              </a:rPr>
              <a:t> </a:t>
            </a:r>
            <a:r>
              <a:rPr sz="1300" spc="80" dirty="0">
                <a:solidFill>
                  <a:srgbClr val="FFFFFF"/>
                </a:solidFill>
                <a:latin typeface="Arial"/>
                <a:cs typeface="Arial"/>
              </a:rPr>
              <a:t>David </a:t>
            </a:r>
            <a:r>
              <a:rPr sz="1300" spc="90" dirty="0">
                <a:solidFill>
                  <a:srgbClr val="FFFFFF"/>
                </a:solidFill>
                <a:latin typeface="Arial"/>
                <a:cs typeface="Arial"/>
              </a:rPr>
              <a:t>O’Connor </a:t>
            </a:r>
            <a:r>
              <a:rPr sz="1300" spc="95" dirty="0">
                <a:solidFill>
                  <a:srgbClr val="FFFFFF"/>
                </a:solidFill>
                <a:latin typeface="Arial"/>
                <a:cs typeface="Arial"/>
              </a:rPr>
              <a:t> </a:t>
            </a:r>
            <a:endParaRPr lang="en-US" sz="1300" spc="95" dirty="0">
              <a:solidFill>
                <a:srgbClr val="FFFFFF"/>
              </a:solidFill>
              <a:latin typeface="Arial"/>
              <a:cs typeface="Arial"/>
            </a:endParaRPr>
          </a:p>
          <a:p>
            <a:pPr marL="12700" marR="212090">
              <a:lnSpc>
                <a:spcPct val="134000"/>
              </a:lnSpc>
            </a:pPr>
            <a:r>
              <a:rPr sz="1300" spc="85" dirty="0">
                <a:solidFill>
                  <a:srgbClr val="FFFFFF"/>
                </a:solidFill>
                <a:latin typeface="Arial"/>
                <a:cs typeface="Arial"/>
              </a:rPr>
              <a:t>Dan</a:t>
            </a:r>
            <a:r>
              <a:rPr sz="1300" spc="-15" dirty="0">
                <a:solidFill>
                  <a:srgbClr val="FFFFFF"/>
                </a:solidFill>
                <a:latin typeface="Arial"/>
                <a:cs typeface="Arial"/>
              </a:rPr>
              <a:t> </a:t>
            </a:r>
            <a:r>
              <a:rPr sz="1300" spc="-5" dirty="0">
                <a:solidFill>
                  <a:srgbClr val="FFFFFF"/>
                </a:solidFill>
                <a:latin typeface="Arial"/>
                <a:cs typeface="Arial"/>
              </a:rPr>
              <a:t>Soulier</a:t>
            </a:r>
            <a:endParaRPr sz="1300" dirty="0">
              <a:latin typeface="Arial"/>
              <a:cs typeface="Arial"/>
            </a:endParaRPr>
          </a:p>
        </p:txBody>
      </p:sp>
      <p:pic>
        <p:nvPicPr>
          <p:cNvPr id="4" name="object 4">
            <a:extLst>
              <a:ext uri="{FF2B5EF4-FFF2-40B4-BE49-F238E27FC236}">
                <a16:creationId xmlns:a16="http://schemas.microsoft.com/office/drawing/2014/main" id="{24F24F5B-741F-33BA-CA22-96116AE34761}"/>
              </a:ext>
            </a:extLst>
          </p:cNvPr>
          <p:cNvPicPr/>
          <p:nvPr/>
        </p:nvPicPr>
        <p:blipFill>
          <a:blip r:embed="rId2" cstate="print"/>
          <a:stretch>
            <a:fillRect/>
          </a:stretch>
        </p:blipFill>
        <p:spPr>
          <a:xfrm>
            <a:off x="1907667" y="2309515"/>
            <a:ext cx="4033266" cy="38191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3489" y="1336503"/>
            <a:ext cx="10039985" cy="1981953"/>
          </a:xfrm>
          <a:prstGeom prst="rect">
            <a:avLst/>
          </a:prstGeom>
        </p:spPr>
        <p:txBody>
          <a:bodyPr vert="horz" wrap="square" lIns="0" tIns="12065" rIns="0" bIns="0" rtlCol="0">
            <a:spAutoFit/>
          </a:bodyPr>
          <a:lstStyle/>
          <a:p>
            <a:pPr marL="4198620" marR="5080">
              <a:lnSpc>
                <a:spcPct val="100000"/>
              </a:lnSpc>
              <a:spcBef>
                <a:spcPts val="95"/>
              </a:spcBef>
            </a:pPr>
            <a:r>
              <a:rPr dirty="0"/>
              <a:t>Etienne Brule, Jean Nicolet  and other Europeans arrive in  the region to establish trade  relations.</a:t>
            </a:r>
          </a:p>
        </p:txBody>
      </p:sp>
      <p:sp>
        <p:nvSpPr>
          <p:cNvPr id="3" name="object 3"/>
          <p:cNvSpPr txBox="1"/>
          <p:nvPr/>
        </p:nvSpPr>
        <p:spPr>
          <a:xfrm>
            <a:off x="918526" y="1306047"/>
            <a:ext cx="2739073" cy="1021433"/>
          </a:xfrm>
          <a:prstGeom prst="rect">
            <a:avLst/>
          </a:prstGeom>
        </p:spPr>
        <p:txBody>
          <a:bodyPr vert="horz" wrap="square" lIns="0" tIns="191135" rIns="0" bIns="0" rtlCol="0">
            <a:spAutoFit/>
          </a:bodyPr>
          <a:lstStyle/>
          <a:p>
            <a:pPr marL="12700">
              <a:lnSpc>
                <a:spcPct val="100000"/>
              </a:lnSpc>
              <a:spcBef>
                <a:spcPts val="1505"/>
              </a:spcBef>
            </a:pPr>
            <a:r>
              <a:rPr sz="3200" dirty="0">
                <a:solidFill>
                  <a:srgbClr val="FDC306"/>
                </a:solidFill>
                <a:latin typeface="Tico" pitchFamily="2" charset="77"/>
                <a:cs typeface="Palatino"/>
              </a:rPr>
              <a:t>1620</a:t>
            </a:r>
            <a:r>
              <a:rPr sz="2550" dirty="0">
                <a:solidFill>
                  <a:srgbClr val="FDC306"/>
                </a:solidFill>
                <a:latin typeface="Tico" pitchFamily="2" charset="77"/>
                <a:cs typeface="Palatino"/>
              </a:rPr>
              <a:t>S</a:t>
            </a:r>
            <a:endParaRPr sz="2550" dirty="0">
              <a:latin typeface="Tico" pitchFamily="2" charset="77"/>
              <a:cs typeface="Palatino"/>
            </a:endParaRPr>
          </a:p>
          <a:p>
            <a:pPr marL="12700">
              <a:lnSpc>
                <a:spcPct val="100000"/>
              </a:lnSpc>
              <a:spcBef>
                <a:spcPts val="705"/>
              </a:spcBef>
            </a:pPr>
            <a:r>
              <a:rPr sz="1600" dirty="0">
                <a:solidFill>
                  <a:srgbClr val="FFFFFF"/>
                </a:solidFill>
                <a:latin typeface="Tico" pitchFamily="2" charset="77"/>
                <a:cs typeface="Arial"/>
              </a:rPr>
              <a:t>EUROPEANS ARRIVE</a:t>
            </a:r>
            <a:endParaRPr sz="1600" dirty="0">
              <a:latin typeface="Tico" pitchFamily="2" charset="77"/>
              <a:cs typeface="Arial"/>
            </a:endParaRPr>
          </a:p>
        </p:txBody>
      </p:sp>
      <p:pic>
        <p:nvPicPr>
          <p:cNvPr id="4" name="object 4">
            <a:extLst>
              <a:ext uri="{FF2B5EF4-FFF2-40B4-BE49-F238E27FC236}">
                <a16:creationId xmlns:a16="http://schemas.microsoft.com/office/drawing/2014/main" id="{1683306C-F7E5-FD09-751F-D36E1EB49472}"/>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43600" y="1676400"/>
            <a:ext cx="5084445" cy="2952115"/>
          </a:xfrm>
          <a:prstGeom prst="rect">
            <a:avLst/>
          </a:prstGeom>
        </p:spPr>
        <p:txBody>
          <a:bodyPr vert="horz" wrap="square" lIns="0" tIns="12065" rIns="0" bIns="0" rtlCol="0">
            <a:spAutoFit/>
          </a:bodyPr>
          <a:lstStyle/>
          <a:p>
            <a:pPr marL="12700" marR="5080">
              <a:lnSpc>
                <a:spcPct val="100000"/>
              </a:lnSpc>
              <a:spcBef>
                <a:spcPts val="95"/>
              </a:spcBef>
            </a:pPr>
            <a:r>
              <a:rPr sz="3200" dirty="0">
                <a:solidFill>
                  <a:srgbClr val="FFFFFF"/>
                </a:solidFill>
                <a:latin typeface="Arial"/>
                <a:cs typeface="Arial"/>
              </a:rPr>
              <a:t>First treaty signed with the  United States by the  Chippewa. Establishes  boundaries between the  United States and several  Native Nations</a:t>
            </a:r>
            <a:endParaRPr sz="3200" dirty="0">
              <a:latin typeface="Arial"/>
              <a:cs typeface="Arial"/>
            </a:endParaRPr>
          </a:p>
        </p:txBody>
      </p:sp>
      <p:sp>
        <p:nvSpPr>
          <p:cNvPr id="3" name="object 3"/>
          <p:cNvSpPr txBox="1">
            <a:spLocks noGrp="1"/>
          </p:cNvSpPr>
          <p:nvPr>
            <p:ph type="title"/>
          </p:nvPr>
        </p:nvSpPr>
        <p:spPr>
          <a:xfrm>
            <a:off x="918526" y="1306047"/>
            <a:ext cx="2967673" cy="1021433"/>
          </a:xfrm>
          <a:prstGeom prst="rect">
            <a:avLst/>
          </a:prstGeom>
        </p:spPr>
        <p:txBody>
          <a:bodyPr vert="horz" wrap="square" lIns="0" tIns="191135" rIns="0" bIns="0" rtlCol="0">
            <a:spAutoFit/>
          </a:bodyPr>
          <a:lstStyle/>
          <a:p>
            <a:pPr marL="12700">
              <a:lnSpc>
                <a:spcPct val="100000"/>
              </a:lnSpc>
              <a:spcBef>
                <a:spcPts val="1505"/>
              </a:spcBef>
            </a:pPr>
            <a:r>
              <a:rPr dirty="0">
                <a:solidFill>
                  <a:srgbClr val="FDC306"/>
                </a:solidFill>
                <a:latin typeface="Tico" pitchFamily="2" charset="77"/>
                <a:cs typeface="Palatino"/>
              </a:rPr>
              <a:t>1795</a:t>
            </a:r>
          </a:p>
          <a:p>
            <a:pPr marL="12700">
              <a:lnSpc>
                <a:spcPct val="100000"/>
              </a:lnSpc>
              <a:spcBef>
                <a:spcPts val="705"/>
              </a:spcBef>
            </a:pPr>
            <a:r>
              <a:rPr sz="1600" dirty="0">
                <a:latin typeface="Tico" pitchFamily="2" charset="77"/>
              </a:rPr>
              <a:t>TREATY OF GREENVILLE</a:t>
            </a:r>
          </a:p>
        </p:txBody>
      </p:sp>
      <p:pic>
        <p:nvPicPr>
          <p:cNvPr id="4" name="object 4">
            <a:extLst>
              <a:ext uri="{FF2B5EF4-FFF2-40B4-BE49-F238E27FC236}">
                <a16:creationId xmlns:a16="http://schemas.microsoft.com/office/drawing/2014/main" id="{15A7987E-97A3-EF9E-9964-AC78B347B036}"/>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0" y="1306047"/>
            <a:ext cx="10039985" cy="997068"/>
          </a:xfrm>
          <a:prstGeom prst="rect">
            <a:avLst/>
          </a:prstGeom>
        </p:spPr>
        <p:txBody>
          <a:bodyPr vert="horz" wrap="square" lIns="0" tIns="12065" rIns="0" bIns="0" rtlCol="0">
            <a:spAutoFit/>
          </a:bodyPr>
          <a:lstStyle/>
          <a:p>
            <a:pPr marL="4197985" marR="5080">
              <a:lnSpc>
                <a:spcPct val="100000"/>
              </a:lnSpc>
              <a:spcBef>
                <a:spcPts val="95"/>
              </a:spcBef>
            </a:pPr>
            <a:r>
              <a:rPr dirty="0"/>
              <a:t>Established boundaries of the  Chippewa</a:t>
            </a:r>
            <a:r>
              <a:rPr lang="en-US" dirty="0"/>
              <a:t>.</a:t>
            </a:r>
            <a:endParaRPr dirty="0"/>
          </a:p>
        </p:txBody>
      </p:sp>
      <p:sp>
        <p:nvSpPr>
          <p:cNvPr id="3" name="object 3"/>
          <p:cNvSpPr txBox="1"/>
          <p:nvPr/>
        </p:nvSpPr>
        <p:spPr>
          <a:xfrm>
            <a:off x="918526" y="1306047"/>
            <a:ext cx="3577273" cy="1021433"/>
          </a:xfrm>
          <a:prstGeom prst="rect">
            <a:avLst/>
          </a:prstGeom>
        </p:spPr>
        <p:txBody>
          <a:bodyPr vert="horz" wrap="square" lIns="0" tIns="191135" rIns="0" bIns="0" rtlCol="0">
            <a:spAutoFit/>
          </a:bodyPr>
          <a:lstStyle/>
          <a:p>
            <a:pPr marL="12700">
              <a:lnSpc>
                <a:spcPct val="100000"/>
              </a:lnSpc>
              <a:spcBef>
                <a:spcPts val="1505"/>
              </a:spcBef>
            </a:pPr>
            <a:r>
              <a:rPr sz="3200" dirty="0">
                <a:solidFill>
                  <a:srgbClr val="FDC306"/>
                </a:solidFill>
                <a:latin typeface="Tico" pitchFamily="2" charset="77"/>
                <a:cs typeface="Palatino"/>
              </a:rPr>
              <a:t>1825</a:t>
            </a:r>
            <a:endParaRPr sz="3200" dirty="0">
              <a:latin typeface="Tico" pitchFamily="2" charset="77"/>
              <a:cs typeface="Palatino"/>
            </a:endParaRPr>
          </a:p>
          <a:p>
            <a:pPr marL="12700">
              <a:lnSpc>
                <a:spcPct val="100000"/>
              </a:lnSpc>
              <a:spcBef>
                <a:spcPts val="705"/>
              </a:spcBef>
            </a:pPr>
            <a:r>
              <a:rPr sz="1600" dirty="0">
                <a:solidFill>
                  <a:srgbClr val="FFFFFF"/>
                </a:solidFill>
                <a:latin typeface="Tico" pitchFamily="2" charset="77"/>
                <a:cs typeface="Arial"/>
              </a:rPr>
              <a:t>TREATY OF PRAIRIE DU CHIEN</a:t>
            </a:r>
            <a:endParaRPr sz="1600" dirty="0">
              <a:latin typeface="Tico" pitchFamily="2" charset="77"/>
              <a:cs typeface="Arial"/>
            </a:endParaRPr>
          </a:p>
        </p:txBody>
      </p:sp>
      <p:pic>
        <p:nvPicPr>
          <p:cNvPr id="4" name="object 4">
            <a:extLst>
              <a:ext uri="{FF2B5EF4-FFF2-40B4-BE49-F238E27FC236}">
                <a16:creationId xmlns:a16="http://schemas.microsoft.com/office/drawing/2014/main" id="{4EC7FD93-721E-F7DC-C545-16D56E7CCE9A}"/>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61852" y="1011875"/>
            <a:ext cx="5741670" cy="2966838"/>
          </a:xfrm>
          <a:prstGeom prst="rect">
            <a:avLst/>
          </a:prstGeom>
        </p:spPr>
        <p:txBody>
          <a:bodyPr vert="horz" wrap="square" lIns="0" tIns="12065" rIns="0" bIns="0" rtlCol="0">
            <a:spAutoFit/>
          </a:bodyPr>
          <a:lstStyle/>
          <a:p>
            <a:pPr marL="12700" marR="5080">
              <a:lnSpc>
                <a:spcPct val="100000"/>
              </a:lnSpc>
              <a:spcBef>
                <a:spcPts val="95"/>
              </a:spcBef>
            </a:pPr>
            <a:r>
              <a:rPr sz="3200" dirty="0">
                <a:solidFill>
                  <a:srgbClr val="FFFFFF"/>
                </a:solidFill>
                <a:latin typeface="Arial"/>
                <a:cs typeface="Arial"/>
              </a:rPr>
              <a:t>Official </a:t>
            </a:r>
            <a:r>
              <a:rPr lang="en-US" sz="3200" dirty="0">
                <a:solidFill>
                  <a:srgbClr val="FFFFFF"/>
                </a:solidFill>
                <a:latin typeface="Arial"/>
                <a:cs typeface="Arial"/>
              </a:rPr>
              <a:t>f</a:t>
            </a:r>
            <a:r>
              <a:rPr sz="3200" dirty="0">
                <a:solidFill>
                  <a:srgbClr val="FFFFFF"/>
                </a:solidFill>
                <a:latin typeface="Arial"/>
                <a:cs typeface="Arial"/>
              </a:rPr>
              <a:t>ederal policy  whereby entire Tribes are  coerced and forcibly  removed from their ancestral  homelands to unfamiliar </a:t>
            </a:r>
            <a:r>
              <a:rPr lang="en-US" sz="3200" dirty="0">
                <a:solidFill>
                  <a:srgbClr val="FFFFFF"/>
                </a:solidFill>
                <a:latin typeface="Arial"/>
                <a:cs typeface="Arial"/>
              </a:rPr>
              <a:t>C</a:t>
            </a:r>
            <a:r>
              <a:rPr sz="3200" dirty="0">
                <a:solidFill>
                  <a:srgbClr val="FFFFFF"/>
                </a:solidFill>
                <a:latin typeface="Arial"/>
                <a:cs typeface="Arial"/>
              </a:rPr>
              <a:t>eded </a:t>
            </a:r>
            <a:r>
              <a:rPr lang="en-US" sz="3200" dirty="0">
                <a:solidFill>
                  <a:srgbClr val="FFFFFF"/>
                </a:solidFill>
                <a:latin typeface="Arial"/>
                <a:cs typeface="Arial"/>
              </a:rPr>
              <a:t>T</a:t>
            </a:r>
            <a:r>
              <a:rPr sz="3200" dirty="0">
                <a:solidFill>
                  <a:srgbClr val="FFFFFF"/>
                </a:solidFill>
                <a:latin typeface="Arial"/>
                <a:cs typeface="Arial"/>
              </a:rPr>
              <a:t>erritories west of the Mississippi River.</a:t>
            </a:r>
            <a:endParaRPr sz="3200" dirty="0">
              <a:latin typeface="Arial"/>
              <a:cs typeface="Arial"/>
            </a:endParaRPr>
          </a:p>
        </p:txBody>
      </p:sp>
      <p:sp>
        <p:nvSpPr>
          <p:cNvPr id="3" name="object 3"/>
          <p:cNvSpPr txBox="1">
            <a:spLocks noGrp="1"/>
          </p:cNvSpPr>
          <p:nvPr>
            <p:ph type="title"/>
          </p:nvPr>
        </p:nvSpPr>
        <p:spPr>
          <a:xfrm>
            <a:off x="918527" y="1306047"/>
            <a:ext cx="2815273" cy="1021433"/>
          </a:xfrm>
          <a:prstGeom prst="rect">
            <a:avLst/>
          </a:prstGeom>
        </p:spPr>
        <p:txBody>
          <a:bodyPr vert="horz" wrap="square" lIns="0" tIns="191135" rIns="0" bIns="0" rtlCol="0">
            <a:spAutoFit/>
          </a:bodyPr>
          <a:lstStyle/>
          <a:p>
            <a:pPr marL="12700">
              <a:lnSpc>
                <a:spcPct val="100000"/>
              </a:lnSpc>
              <a:spcBef>
                <a:spcPts val="1505"/>
              </a:spcBef>
            </a:pPr>
            <a:r>
              <a:rPr dirty="0">
                <a:solidFill>
                  <a:srgbClr val="FDC306"/>
                </a:solidFill>
                <a:latin typeface="Tico" pitchFamily="2" charset="77"/>
                <a:cs typeface="Palatino"/>
              </a:rPr>
              <a:t>1830</a:t>
            </a:r>
          </a:p>
          <a:p>
            <a:pPr marL="12700">
              <a:lnSpc>
                <a:spcPct val="100000"/>
              </a:lnSpc>
              <a:spcBef>
                <a:spcPts val="705"/>
              </a:spcBef>
            </a:pPr>
            <a:r>
              <a:rPr sz="1600" dirty="0">
                <a:latin typeface="Tico" pitchFamily="2" charset="77"/>
              </a:rPr>
              <a:t>INDIAN REMOVAL ACT</a:t>
            </a:r>
          </a:p>
        </p:txBody>
      </p:sp>
      <p:pic>
        <p:nvPicPr>
          <p:cNvPr id="4" name="object 4">
            <a:extLst>
              <a:ext uri="{FF2B5EF4-FFF2-40B4-BE49-F238E27FC236}">
                <a16:creationId xmlns:a16="http://schemas.microsoft.com/office/drawing/2014/main" id="{9512B994-DCC6-8799-6E6D-12BCB15FB2E2}"/>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86400" y="1036436"/>
            <a:ext cx="5881370" cy="4937249"/>
          </a:xfrm>
          <a:prstGeom prst="rect">
            <a:avLst/>
          </a:prstGeom>
        </p:spPr>
        <p:txBody>
          <a:bodyPr vert="horz" wrap="square" lIns="0" tIns="12700" rIns="0" bIns="0" rtlCol="0">
            <a:spAutoFit/>
          </a:bodyPr>
          <a:lstStyle/>
          <a:p>
            <a:pPr marL="12700" marR="5080">
              <a:lnSpc>
                <a:spcPct val="100000"/>
              </a:lnSpc>
              <a:spcBef>
                <a:spcPts val="100"/>
              </a:spcBef>
            </a:pPr>
            <a:r>
              <a:rPr sz="3200" dirty="0">
                <a:solidFill>
                  <a:srgbClr val="FFFFFF"/>
                </a:solidFill>
                <a:latin typeface="Arial"/>
                <a:cs typeface="Arial"/>
              </a:rPr>
              <a:t>Ceded large portions of what is  now northern Michigan and the  eastern portion of Michigan’s  Upper Peninsula to the United  States. The tribes, however,  stipulated “for the right of  hunting on the lands ceded,  with other usual privileges of  occupancy, until the land is  required for settlement.”</a:t>
            </a:r>
            <a:endParaRPr sz="3200" dirty="0">
              <a:latin typeface="Arial"/>
              <a:cs typeface="Arial"/>
            </a:endParaRPr>
          </a:p>
        </p:txBody>
      </p:sp>
      <p:sp>
        <p:nvSpPr>
          <p:cNvPr id="3" name="object 3"/>
          <p:cNvSpPr txBox="1">
            <a:spLocks noGrp="1"/>
          </p:cNvSpPr>
          <p:nvPr>
            <p:ph type="title"/>
          </p:nvPr>
        </p:nvSpPr>
        <p:spPr>
          <a:xfrm>
            <a:off x="409842" y="1600200"/>
            <a:ext cx="4876799" cy="1021433"/>
          </a:xfrm>
          <a:prstGeom prst="rect">
            <a:avLst/>
          </a:prstGeom>
        </p:spPr>
        <p:txBody>
          <a:bodyPr vert="horz" wrap="square" lIns="0" tIns="191135" rIns="0" bIns="0" rtlCol="0">
            <a:spAutoFit/>
          </a:bodyPr>
          <a:lstStyle/>
          <a:p>
            <a:pPr marL="12700">
              <a:lnSpc>
                <a:spcPct val="100000"/>
              </a:lnSpc>
              <a:spcBef>
                <a:spcPts val="1505"/>
              </a:spcBef>
            </a:pPr>
            <a:r>
              <a:rPr dirty="0">
                <a:solidFill>
                  <a:srgbClr val="FDC306"/>
                </a:solidFill>
                <a:latin typeface="Tico" pitchFamily="2" charset="77"/>
                <a:cs typeface="Palatino"/>
              </a:rPr>
              <a:t>1836</a:t>
            </a:r>
          </a:p>
          <a:p>
            <a:pPr marL="12700">
              <a:lnSpc>
                <a:spcPct val="100000"/>
              </a:lnSpc>
              <a:spcBef>
                <a:spcPts val="705"/>
              </a:spcBef>
            </a:pPr>
            <a:r>
              <a:rPr sz="1600" dirty="0">
                <a:latin typeface="Tico" pitchFamily="2" charset="77"/>
              </a:rPr>
              <a:t>TREATY WITH OTTAWA AND CHIPPEWA</a:t>
            </a:r>
          </a:p>
        </p:txBody>
      </p:sp>
      <p:pic>
        <p:nvPicPr>
          <p:cNvPr id="4" name="object 4">
            <a:extLst>
              <a:ext uri="{FF2B5EF4-FFF2-40B4-BE49-F238E27FC236}">
                <a16:creationId xmlns:a16="http://schemas.microsoft.com/office/drawing/2014/main" id="{F9829E6D-1FF8-9840-E548-345C034C776F}"/>
              </a:ext>
            </a:extLst>
          </p:cNvPr>
          <p:cNvPicPr/>
          <p:nvPr/>
        </p:nvPicPr>
        <p:blipFill>
          <a:blip r:embed="rId2" cstate="print"/>
          <a:stretch>
            <a:fillRect/>
          </a:stretch>
        </p:blipFill>
        <p:spPr>
          <a:xfrm>
            <a:off x="157734" y="5644133"/>
            <a:ext cx="1070609" cy="107060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117</TotalTime>
  <Words>2509</Words>
  <Application>Microsoft Macintosh PowerPoint</Application>
  <PresentationFormat>Widescreen</PresentationFormat>
  <Paragraphs>190</Paragraphs>
  <Slides>44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Aptos</vt:lpstr>
      <vt:lpstr>Arial</vt:lpstr>
      <vt:lpstr>Calibri</vt:lpstr>
      <vt:lpstr>Palatino</vt:lpstr>
      <vt:lpstr>Tico</vt:lpstr>
      <vt:lpstr>Office Theme</vt:lpstr>
      <vt:lpstr>PowerPoint Presentation</vt:lpstr>
      <vt:lpstr>PowerPoint Presentation</vt:lpstr>
      <vt:lpstr>PowerPoint Presentation</vt:lpstr>
      <vt:lpstr>OJIB W E P E O P L E M IG R A T E T O T H E  NORTHERN GREAT LAKES REGION</vt:lpstr>
      <vt:lpstr>Etienne Brule, Jean Nicolet  and other Europeans arrive in  the region to establish trade  relations.</vt:lpstr>
      <vt:lpstr>1795 TREATY OF GREENVILLE</vt:lpstr>
      <vt:lpstr>Established boundaries of the  Chippewa.</vt:lpstr>
      <vt:lpstr>1830 INDIAN REMOVAL ACT</vt:lpstr>
      <vt:lpstr>1836 TREATY WITH OTTAWA AND CHIPPEWA</vt:lpstr>
      <vt:lpstr>1837 MICHIGAN STATEHOOD  TREATY WITH CHIPPEWA</vt:lpstr>
      <vt:lpstr>1842</vt:lpstr>
      <vt:lpstr>1848 WISCONSIN STATEHOOD</vt:lpstr>
      <vt:lpstr>1850 SANDY LAKE TRAGEDY</vt:lpstr>
      <vt:lpstr>Meets president of the United  States and advocates for  permanent Ojibwe  homelands.</vt:lpstr>
      <vt:lpstr>1854</vt:lpstr>
      <vt:lpstr>PowerPoint Presentation</vt:lpstr>
      <vt:lpstr>I. The treaty ceded land in the  Minnesota Territory for  monetary and other  stipulations. Reservations  were also established in MN.</vt:lpstr>
      <vt:lpstr>1858 MINNESOTA STATEHOOD</vt:lpstr>
      <vt:lpstr>1887 DAWES ACT PASSED</vt:lpstr>
      <vt:lpstr>1889 TREATY AT RED LAKE</vt:lpstr>
      <vt:lpstr>Begin arresting Ojibwe  hunters, fishers, and gatherers  in the Ceded Territories.</vt:lpstr>
      <vt:lpstr>1924 INDIAN CITIZENSHIP</vt:lpstr>
      <vt:lpstr>1934 INDIAN REORGANIZATION ACT (IRA)</vt:lpstr>
      <vt:lpstr>1953 PUBLIC LAW 280 PASSED</vt:lpstr>
      <vt:lpstr>1954 WILLIAM JONDREAU CITED</vt:lpstr>
      <vt:lpstr>1969</vt:lpstr>
      <vt:lpstr>I. Fishing in 1836 Treaty waters, the  Bay Mills Indian Community  member was charged with using  an illegal gill net and convicted in  district court.</vt:lpstr>
      <vt:lpstr>1974 TRIBBLE BROTHERS ARRESTED</vt:lpstr>
      <vt:lpstr>1974 GURNOE V. WISCONSIN</vt:lpstr>
      <vt:lpstr>1981</vt:lpstr>
      <vt:lpstr>1981 UNITED STATES V. MICHIGAN</vt:lpstr>
      <vt:lpstr>PowerPoint Presentation</vt:lpstr>
      <vt:lpstr>1983</vt:lpstr>
      <vt:lpstr>Created to address resource  management issues.</vt:lpstr>
      <vt:lpstr>1984</vt:lpstr>
      <vt:lpstr>1985 CONSENT DECREE</vt:lpstr>
      <vt:lpstr>1989 ANISHINAABE SOLIDARITY RELAY</vt:lpstr>
      <vt:lpstr>1996</vt:lpstr>
      <vt:lpstr>I. Heads to Supreme Court.</vt:lpstr>
      <vt:lpstr>1990</vt:lpstr>
      <vt:lpstr>1999 MINNESOTA V MILLE LACS BAND</vt:lpstr>
      <vt:lpstr>2007 MICHIGAN CONSENT DECREE</vt:lpstr>
      <vt:lpstr>2020</vt:lpstr>
      <vt:lpstr>Chi miigwech!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TIMELINE OF ANISHINAABE TREATY RIGHTS IN THE NORTHERN GREAT LAKES</dc:title>
  <dc:creator>Dan Soulier</dc:creator>
  <cp:lastModifiedBy>Jenny Van Sickle</cp:lastModifiedBy>
  <cp:revision>2</cp:revision>
  <dcterms:created xsi:type="dcterms:W3CDTF">2022-02-07T15:40:47Z</dcterms:created>
  <dcterms:modified xsi:type="dcterms:W3CDTF">2025-11-30T03:22:54Z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2022-02-07T00:00:00Z</vt:filetime>
  </property>
  <property fmtid="{D5CDD505-2E9C-101B-9397-08002B2CF9AE}" pid="3" name="Creator">
    <vt:lpwstr>Acrobat PDFMaker 21 for PowerPoint</vt:lpwstr>
  </property>
  <property fmtid="{D5CDD505-2E9C-101B-9397-08002B2CF9AE}" pid="4" name="LastSaved">
    <vt:filetime>2022-02-07T00:00:00Z</vt:filetime>
  </property>
</Properties>
</file>